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Lst>
  <p:sldSz cx="18288000" cy="10287000"/>
  <p:notesSz cx="6858000" cy="9144000"/>
  <p:embeddedFontLst>
    <p:embeddedFont>
      <p:font typeface="Anton" pitchFamily="2" charset="0"/>
      <p:regular r:id="rId19"/>
    </p:embeddedFont>
    <p:embeddedFont>
      <p:font typeface="Muli" panose="020B0604020202020204" charset="0"/>
      <p:regular r:id="rId20"/>
    </p:embeddedFont>
    <p:embeddedFont>
      <p:font typeface="Muli Bold" panose="020B0604020202020204" charset="0"/>
      <p:regular r:id="rId21"/>
    </p:embeddedFont>
    <p:embeddedFont>
      <p:font typeface="Muli Light"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8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DFA8C-C238-4784-87C4-46882CDF2572}" type="datetimeFigureOut">
              <a:rPr lang="en-IN" smtClean="0"/>
              <a:t>09-05-2024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C03C96-E6DA-4FF6-8911-3A16661EDD31}" type="slidenum">
              <a:rPr lang="en-IN" smtClean="0"/>
              <a:t>‹#›</a:t>
            </a:fld>
            <a:endParaRPr lang="en-IN"/>
          </a:p>
        </p:txBody>
      </p:sp>
    </p:spTree>
    <p:extLst>
      <p:ext uri="{BB962C8B-B14F-4D97-AF65-F5344CB8AC3E}">
        <p14:creationId xmlns:p14="http://schemas.microsoft.com/office/powerpoint/2010/main" val="1500290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CC03C96-E6DA-4FF6-8911-3A16661EDD31}" type="slidenum">
              <a:rPr lang="en-IN" smtClean="0"/>
              <a:t>1</a:t>
            </a:fld>
            <a:endParaRPr lang="en-IN"/>
          </a:p>
        </p:txBody>
      </p:sp>
    </p:spTree>
    <p:extLst>
      <p:ext uri="{BB962C8B-B14F-4D97-AF65-F5344CB8AC3E}">
        <p14:creationId xmlns:p14="http://schemas.microsoft.com/office/powerpoint/2010/main" val="228627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 of our discussion</a:t>
            </a:r>
            <a:endParaRPr lang="en-IN" dirty="0"/>
          </a:p>
        </p:txBody>
      </p:sp>
      <p:sp>
        <p:nvSpPr>
          <p:cNvPr id="4" name="Slide Number Placeholder 3"/>
          <p:cNvSpPr>
            <a:spLocks noGrp="1"/>
          </p:cNvSpPr>
          <p:nvPr>
            <p:ph type="sldNum" sz="quarter" idx="5"/>
          </p:nvPr>
        </p:nvSpPr>
        <p:spPr/>
        <p:txBody>
          <a:bodyPr/>
          <a:lstStyle/>
          <a:p>
            <a:fld id="{4CC03C96-E6DA-4FF6-8911-3A16661EDD31}" type="slidenum">
              <a:rPr lang="en-IN" smtClean="0"/>
              <a:t>3</a:t>
            </a:fld>
            <a:endParaRPr lang="en-IN"/>
          </a:p>
        </p:txBody>
      </p:sp>
    </p:spTree>
    <p:extLst>
      <p:ext uri="{BB962C8B-B14F-4D97-AF65-F5344CB8AC3E}">
        <p14:creationId xmlns:p14="http://schemas.microsoft.com/office/powerpoint/2010/main" val="3542769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in terms of energy order within the same orientation and an overall energy order. </a:t>
            </a:r>
            <a:endParaRPr lang="en-IN" dirty="0"/>
          </a:p>
        </p:txBody>
      </p:sp>
      <p:sp>
        <p:nvSpPr>
          <p:cNvPr id="4" name="Slide Number Placeholder 3"/>
          <p:cNvSpPr>
            <a:spLocks noGrp="1"/>
          </p:cNvSpPr>
          <p:nvPr>
            <p:ph type="sldNum" sz="quarter" idx="5"/>
          </p:nvPr>
        </p:nvSpPr>
        <p:spPr/>
        <p:txBody>
          <a:bodyPr/>
          <a:lstStyle/>
          <a:p>
            <a:fld id="{4CC03C96-E6DA-4FF6-8911-3A16661EDD31}" type="slidenum">
              <a:rPr lang="en-IN" smtClean="0"/>
              <a:t>8</a:t>
            </a:fld>
            <a:endParaRPr lang="en-IN"/>
          </a:p>
        </p:txBody>
      </p:sp>
    </p:spTree>
    <p:extLst>
      <p:ext uri="{BB962C8B-B14F-4D97-AF65-F5344CB8AC3E}">
        <p14:creationId xmlns:p14="http://schemas.microsoft.com/office/powerpoint/2010/main" val="3666757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data it was concluded that </a:t>
            </a:r>
            <a:endParaRPr lang="en-IN" dirty="0"/>
          </a:p>
        </p:txBody>
      </p:sp>
      <p:sp>
        <p:nvSpPr>
          <p:cNvPr id="4" name="Slide Number Placeholder 3"/>
          <p:cNvSpPr>
            <a:spLocks noGrp="1"/>
          </p:cNvSpPr>
          <p:nvPr>
            <p:ph type="sldNum" sz="quarter" idx="5"/>
          </p:nvPr>
        </p:nvSpPr>
        <p:spPr/>
        <p:txBody>
          <a:bodyPr/>
          <a:lstStyle/>
          <a:p>
            <a:fld id="{4CC03C96-E6DA-4FF6-8911-3A16661EDD31}" type="slidenum">
              <a:rPr lang="en-IN" smtClean="0"/>
              <a:t>12</a:t>
            </a:fld>
            <a:endParaRPr lang="en-IN"/>
          </a:p>
        </p:txBody>
      </p:sp>
    </p:spTree>
    <p:extLst>
      <p:ext uri="{BB962C8B-B14F-4D97-AF65-F5344CB8AC3E}">
        <p14:creationId xmlns:p14="http://schemas.microsoft.com/office/powerpoint/2010/main" val="1027384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CC03C96-E6DA-4FF6-8911-3A16661EDD31}" type="slidenum">
              <a:rPr lang="en-IN" smtClean="0"/>
              <a:t>14</a:t>
            </a:fld>
            <a:endParaRPr lang="en-IN"/>
          </a:p>
        </p:txBody>
      </p:sp>
    </p:spTree>
    <p:extLst>
      <p:ext uri="{BB962C8B-B14F-4D97-AF65-F5344CB8AC3E}">
        <p14:creationId xmlns:p14="http://schemas.microsoft.com/office/powerpoint/2010/main" val="330838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932" t="-4657" r="-1725"/>
            </a:stretch>
          </a:blipFill>
        </p:spPr>
      </p:sp>
      <p:grpSp>
        <p:nvGrpSpPr>
          <p:cNvPr id="3" name="Group 3"/>
          <p:cNvGrpSpPr/>
          <p:nvPr/>
        </p:nvGrpSpPr>
        <p:grpSpPr>
          <a:xfrm>
            <a:off x="3585778" y="0"/>
            <a:ext cx="10788622" cy="10287000"/>
            <a:chOff x="0" y="0"/>
            <a:chExt cx="2841448" cy="2709333"/>
          </a:xfrm>
        </p:grpSpPr>
        <p:sp>
          <p:nvSpPr>
            <p:cNvPr id="4" name="Freeform 4"/>
            <p:cNvSpPr/>
            <p:nvPr/>
          </p:nvSpPr>
          <p:spPr>
            <a:xfrm>
              <a:off x="0" y="0"/>
              <a:ext cx="2841448" cy="2709333"/>
            </a:xfrm>
            <a:custGeom>
              <a:avLst/>
              <a:gdLst/>
              <a:ahLst/>
              <a:cxnLst/>
              <a:rect l="l" t="t" r="r" b="b"/>
              <a:pathLst>
                <a:path w="2841448" h="2709333">
                  <a:moveTo>
                    <a:pt x="0" y="0"/>
                  </a:moveTo>
                  <a:lnTo>
                    <a:pt x="2841448" y="0"/>
                  </a:lnTo>
                  <a:lnTo>
                    <a:pt x="2841448" y="2709333"/>
                  </a:lnTo>
                  <a:lnTo>
                    <a:pt x="0" y="2709333"/>
                  </a:lnTo>
                  <a:close/>
                </a:path>
              </a:pathLst>
            </a:custGeom>
            <a:solidFill>
              <a:srgbClr val="000000">
                <a:alpha val="74902"/>
              </a:srgbClr>
            </a:solidFill>
          </p:spPr>
        </p:sp>
        <p:sp>
          <p:nvSpPr>
            <p:cNvPr id="5" name="TextBox 5"/>
            <p:cNvSpPr txBox="1"/>
            <p:nvPr/>
          </p:nvSpPr>
          <p:spPr>
            <a:xfrm>
              <a:off x="0" y="-38100"/>
              <a:ext cx="2841448"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437250" y="3996938"/>
            <a:ext cx="9413500" cy="1516308"/>
          </a:xfrm>
          <a:prstGeom prst="rect">
            <a:avLst/>
          </a:prstGeom>
        </p:spPr>
        <p:txBody>
          <a:bodyPr lIns="0" tIns="0" rIns="0" bIns="0" rtlCol="0" anchor="t">
            <a:spAutoFit/>
          </a:bodyPr>
          <a:lstStyle/>
          <a:p>
            <a:pPr algn="ctr">
              <a:lnSpc>
                <a:spcPts val="6108"/>
              </a:lnSpc>
            </a:pPr>
            <a:r>
              <a:rPr lang="en-US" sz="4362">
                <a:solidFill>
                  <a:srgbClr val="FFFBF7"/>
                </a:solidFill>
                <a:latin typeface="Anton"/>
              </a:rPr>
              <a:t>Computational study of thiophene via</a:t>
            </a:r>
          </a:p>
          <a:p>
            <a:pPr algn="ctr">
              <a:lnSpc>
                <a:spcPts val="6108"/>
              </a:lnSpc>
              <a:spcBef>
                <a:spcPct val="0"/>
              </a:spcBef>
            </a:pPr>
            <a:r>
              <a:rPr lang="en-US" sz="4362">
                <a:solidFill>
                  <a:srgbClr val="FFFBF7"/>
                </a:solidFill>
                <a:latin typeface="Anton"/>
              </a:rPr>
              <a:t> ab initio electronic structure calculations</a:t>
            </a:r>
          </a:p>
        </p:txBody>
      </p:sp>
      <p:sp>
        <p:nvSpPr>
          <p:cNvPr id="7" name="TextBox 7"/>
          <p:cNvSpPr txBox="1"/>
          <p:nvPr/>
        </p:nvSpPr>
        <p:spPr>
          <a:xfrm>
            <a:off x="6477000" y="9210674"/>
            <a:ext cx="5715000" cy="428626"/>
          </a:xfrm>
          <a:prstGeom prst="rect">
            <a:avLst/>
          </a:prstGeom>
        </p:spPr>
        <p:txBody>
          <a:bodyPr wrap="square" lIns="0" tIns="0" rIns="0" bIns="0" rtlCol="0" anchor="t">
            <a:spAutoFit/>
          </a:bodyPr>
          <a:lstStyle/>
          <a:p>
            <a:pPr algn="ctr">
              <a:lnSpc>
                <a:spcPts val="3575"/>
              </a:lnSpc>
              <a:spcBef>
                <a:spcPct val="0"/>
              </a:spcBef>
            </a:pPr>
            <a:r>
              <a:rPr lang="en-US" sz="2553" dirty="0">
                <a:solidFill>
                  <a:srgbClr val="FFFBF7"/>
                </a:solidFill>
                <a:latin typeface="Muli"/>
              </a:rPr>
              <a:t>Seveli Kaur | 22057019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aphicFrame>
        <p:nvGraphicFramePr>
          <p:cNvPr id="8" name="Table 8"/>
          <p:cNvGraphicFramePr>
            <a:graphicFrameLocks noGrp="1"/>
          </p:cNvGraphicFramePr>
          <p:nvPr>
            <p:extLst>
              <p:ext uri="{D42A27DB-BD31-4B8C-83A1-F6EECF244321}">
                <p14:modId xmlns:p14="http://schemas.microsoft.com/office/powerpoint/2010/main" val="739314985"/>
              </p:ext>
            </p:extLst>
          </p:nvPr>
        </p:nvGraphicFramePr>
        <p:xfrm>
          <a:off x="1528762" y="391083"/>
          <a:ext cx="11928717" cy="3019425"/>
        </p:xfrm>
        <a:graphic>
          <a:graphicData uri="http://schemas.openxmlformats.org/drawingml/2006/table">
            <a:tbl>
              <a:tblPr/>
              <a:tblGrid>
                <a:gridCol w="1975570">
                  <a:extLst>
                    <a:ext uri="{9D8B030D-6E8A-4147-A177-3AD203B41FA5}">
                      <a16:colId xmlns:a16="http://schemas.microsoft.com/office/drawing/2014/main" val="20000"/>
                    </a:ext>
                  </a:extLst>
                </a:gridCol>
                <a:gridCol w="2303709">
                  <a:extLst>
                    <a:ext uri="{9D8B030D-6E8A-4147-A177-3AD203B41FA5}">
                      <a16:colId xmlns:a16="http://schemas.microsoft.com/office/drawing/2014/main" val="20001"/>
                    </a:ext>
                  </a:extLst>
                </a:gridCol>
                <a:gridCol w="2816425">
                  <a:extLst>
                    <a:ext uri="{9D8B030D-6E8A-4147-A177-3AD203B41FA5}">
                      <a16:colId xmlns:a16="http://schemas.microsoft.com/office/drawing/2014/main" val="20002"/>
                    </a:ext>
                  </a:extLst>
                </a:gridCol>
                <a:gridCol w="2467778">
                  <a:extLst>
                    <a:ext uri="{9D8B030D-6E8A-4147-A177-3AD203B41FA5}">
                      <a16:colId xmlns:a16="http://schemas.microsoft.com/office/drawing/2014/main" val="20003"/>
                    </a:ext>
                  </a:extLst>
                </a:gridCol>
                <a:gridCol w="2365235">
                  <a:extLst>
                    <a:ext uri="{9D8B030D-6E8A-4147-A177-3AD203B41FA5}">
                      <a16:colId xmlns:a16="http://schemas.microsoft.com/office/drawing/2014/main" val="20004"/>
                    </a:ext>
                  </a:extLst>
                </a:gridCol>
              </a:tblGrid>
              <a:tr h="1958285">
                <a:tc>
                  <a:txBody>
                    <a:bodyPr/>
                    <a:lstStyle/>
                    <a:p>
                      <a:pPr algn="ctr">
                        <a:lnSpc>
                          <a:spcPts val="2380"/>
                        </a:lnSpc>
                        <a:defRPr/>
                      </a:pPr>
                      <a:r>
                        <a:rPr lang="en-US" sz="1700">
                          <a:solidFill>
                            <a:srgbClr val="000000"/>
                          </a:solidFill>
                          <a:latin typeface="Muli Bold"/>
                        </a:rPr>
                        <a:t>Bond Angle(⁰)</a:t>
                      </a:r>
                      <a:endParaRPr lang="en-US" sz="1100"/>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M1</a:t>
                      </a:r>
                      <a:endParaRPr lang="en-US" sz="1100"/>
                    </a:p>
                    <a:p>
                      <a:pPr algn="ctr">
                        <a:lnSpc>
                          <a:spcPts val="2380"/>
                        </a:lnSpc>
                      </a:pPr>
                      <a:r>
                        <a:rPr lang="en-US" sz="1700">
                          <a:solidFill>
                            <a:srgbClr val="000000"/>
                          </a:solidFill>
                          <a:latin typeface="Muli Bold"/>
                        </a:rPr>
                        <a:t>  MP2/6-311++G(d,p)</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M2</a:t>
                      </a:r>
                      <a:endParaRPr lang="en-US" sz="1100"/>
                    </a:p>
                    <a:p>
                      <a:pPr algn="ctr">
                        <a:lnSpc>
                          <a:spcPts val="2380"/>
                        </a:lnSpc>
                      </a:pPr>
                      <a:r>
                        <a:rPr lang="en-US" sz="1700">
                          <a:solidFill>
                            <a:srgbClr val="000000"/>
                          </a:solidFill>
                          <a:latin typeface="Muli Bold"/>
                        </a:rPr>
                        <a:t>  MP2/CC-PVDZ</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M3</a:t>
                      </a:r>
                      <a:endParaRPr lang="en-US" sz="1100"/>
                    </a:p>
                    <a:p>
                      <a:pPr algn="ctr">
                        <a:lnSpc>
                          <a:spcPts val="2380"/>
                        </a:lnSpc>
                      </a:pPr>
                      <a:r>
                        <a:rPr lang="en-US" sz="1700">
                          <a:solidFill>
                            <a:srgbClr val="000000"/>
                          </a:solidFill>
                          <a:latin typeface="Muli Bold"/>
                        </a:rPr>
                        <a:t>  DFT/wB97XD at </a:t>
                      </a:r>
                    </a:p>
                    <a:p>
                      <a:pPr algn="ctr">
                        <a:lnSpc>
                          <a:spcPts val="2380"/>
                        </a:lnSpc>
                      </a:pPr>
                      <a:r>
                        <a:rPr lang="en-US" sz="1700">
                          <a:solidFill>
                            <a:srgbClr val="000000"/>
                          </a:solidFill>
                          <a:latin typeface="Muli Bold"/>
                        </a:rPr>
                        <a:t>  6-311++G(d,p)</a:t>
                      </a:r>
                    </a:p>
                    <a:p>
                      <a:pPr algn="ctr">
                        <a:lnSpc>
                          <a:spcPts val="2380"/>
                        </a:lnSpc>
                      </a:pPr>
                      <a:r>
                        <a:rPr lang="en-US" sz="1700">
                          <a:solidFill>
                            <a:srgbClr val="000000"/>
                          </a:solidFill>
                          <a:latin typeface="Muli Bold"/>
                        </a:rPr>
                        <a:t>   </a:t>
                      </a:r>
                    </a:p>
                    <a:p>
                      <a:pPr algn="ctr">
                        <a:lnSpc>
                          <a:spcPts val="2380"/>
                        </a:lnSpc>
                      </a:pPr>
                      <a:r>
                        <a:rPr lang="en-US" sz="1700">
                          <a:solidFill>
                            <a:srgbClr val="000000"/>
                          </a:solidFill>
                          <a:latin typeface="Muli Bold"/>
                        </a:rPr>
                        <a:t>   </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M4</a:t>
                      </a:r>
                      <a:endParaRPr lang="en-US" sz="1100"/>
                    </a:p>
                    <a:p>
                      <a:pPr algn="ctr">
                        <a:lnSpc>
                          <a:spcPts val="2380"/>
                        </a:lnSpc>
                      </a:pPr>
                      <a:r>
                        <a:rPr lang="en-US" sz="1700">
                          <a:solidFill>
                            <a:srgbClr val="000000"/>
                          </a:solidFill>
                          <a:latin typeface="Muli Bold"/>
                        </a:rPr>
                        <a:t>  DFT/b3LYP at </a:t>
                      </a:r>
                    </a:p>
                    <a:p>
                      <a:pPr algn="ctr">
                        <a:lnSpc>
                          <a:spcPts val="2380"/>
                        </a:lnSpc>
                      </a:pPr>
                      <a:r>
                        <a:rPr lang="en-US" sz="1700">
                          <a:solidFill>
                            <a:srgbClr val="000000"/>
                          </a:solidFill>
                          <a:latin typeface="Muli Bold"/>
                        </a:rPr>
                        <a:t>  6-311++G(d,p)</a:t>
                      </a:r>
                    </a:p>
                    <a:p>
                      <a:pPr algn="ctr">
                        <a:lnSpc>
                          <a:spcPts val="2380"/>
                        </a:lnSpc>
                      </a:pPr>
                      <a:r>
                        <a:rPr lang="en-US" sz="1700">
                          <a:solidFill>
                            <a:srgbClr val="000000"/>
                          </a:solidFill>
                          <a:latin typeface="Muli Bold"/>
                        </a:rPr>
                        <a:t>   </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1140">
                <a:tc>
                  <a:txBody>
                    <a:bodyPr/>
                    <a:lstStyle/>
                    <a:p>
                      <a:pPr algn="ctr">
                        <a:lnSpc>
                          <a:spcPts val="2380"/>
                        </a:lnSpc>
                        <a:defRPr/>
                      </a:pPr>
                      <a:endParaRPr lang="en-US" sz="1100"/>
                    </a:p>
                    <a:p>
                      <a:pPr algn="ctr">
                        <a:lnSpc>
                          <a:spcPts val="2380"/>
                        </a:lnSpc>
                      </a:pPr>
                      <a:r>
                        <a:rPr lang="en-US" sz="1700">
                          <a:solidFill>
                            <a:srgbClr val="000000"/>
                          </a:solidFill>
                          <a:latin typeface="Muli Bold"/>
                        </a:rPr>
                        <a:t>  ѲC1-S-C4</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dirty="0"/>
                    </a:p>
                    <a:p>
                      <a:pPr algn="ctr">
                        <a:lnSpc>
                          <a:spcPts val="2380"/>
                        </a:lnSpc>
                      </a:pPr>
                      <a:r>
                        <a:rPr lang="en-US" sz="1700" dirty="0">
                          <a:solidFill>
                            <a:srgbClr val="000000"/>
                          </a:solidFill>
                          <a:latin typeface="Muli Bold"/>
                        </a:rPr>
                        <a:t>  92.15</a:t>
                      </a:r>
                    </a:p>
                    <a:p>
                      <a:pPr algn="ctr">
                        <a:lnSpc>
                          <a:spcPts val="2380"/>
                        </a:lnSpc>
                      </a:pPr>
                      <a:r>
                        <a:rPr lang="en-US" sz="1700" dirty="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91.99</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91.64</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dirty="0"/>
                    </a:p>
                    <a:p>
                      <a:pPr algn="ctr">
                        <a:lnSpc>
                          <a:spcPts val="2380"/>
                        </a:lnSpc>
                      </a:pPr>
                      <a:r>
                        <a:rPr lang="en-US" sz="1700" dirty="0">
                          <a:solidFill>
                            <a:srgbClr val="000000"/>
                          </a:solidFill>
                          <a:latin typeface="Muli Bold"/>
                        </a:rPr>
                        <a:t>  91.48</a:t>
                      </a:r>
                    </a:p>
                    <a:p>
                      <a:pPr algn="ctr">
                        <a:lnSpc>
                          <a:spcPts val="2380"/>
                        </a:lnSpc>
                      </a:pPr>
                      <a:r>
                        <a:rPr lang="en-US" sz="1700" dirty="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10</a:t>
            </a:r>
          </a:p>
        </p:txBody>
      </p:sp>
      <p:sp>
        <p:nvSpPr>
          <p:cNvPr id="10" name="TextBox 10"/>
          <p:cNvSpPr txBox="1"/>
          <p:nvPr/>
        </p:nvSpPr>
        <p:spPr>
          <a:xfrm>
            <a:off x="-626942" y="3570287"/>
            <a:ext cx="16230600" cy="330201"/>
          </a:xfrm>
          <a:prstGeom prst="rect">
            <a:avLst/>
          </a:prstGeom>
        </p:spPr>
        <p:txBody>
          <a:bodyPr lIns="0" tIns="0" rIns="0" bIns="0" rtlCol="0" anchor="t">
            <a:spAutoFit/>
          </a:bodyPr>
          <a:lstStyle/>
          <a:p>
            <a:pPr algn="ctr">
              <a:lnSpc>
                <a:spcPts val="2500"/>
              </a:lnSpc>
            </a:pPr>
            <a:r>
              <a:rPr lang="en-US" sz="2500" dirty="0">
                <a:solidFill>
                  <a:srgbClr val="000000"/>
                </a:solidFill>
                <a:latin typeface="Muli Bold"/>
              </a:rPr>
              <a:t>Table 1b. Geometric parameters(bond angle) of monomer</a:t>
            </a:r>
          </a:p>
        </p:txBody>
      </p:sp>
      <p:graphicFrame>
        <p:nvGraphicFramePr>
          <p:cNvPr id="11" name="Table 11"/>
          <p:cNvGraphicFramePr>
            <a:graphicFrameLocks noGrp="1"/>
          </p:cNvGraphicFramePr>
          <p:nvPr>
            <p:extLst>
              <p:ext uri="{D42A27DB-BD31-4B8C-83A1-F6EECF244321}">
                <p14:modId xmlns:p14="http://schemas.microsoft.com/office/powerpoint/2010/main" val="3078408311"/>
              </p:ext>
            </p:extLst>
          </p:nvPr>
        </p:nvGraphicFramePr>
        <p:xfrm>
          <a:off x="1524000" y="4086225"/>
          <a:ext cx="11928717" cy="5114925"/>
        </p:xfrm>
        <a:graphic>
          <a:graphicData uri="http://schemas.openxmlformats.org/drawingml/2006/table">
            <a:tbl>
              <a:tblPr/>
              <a:tblGrid>
                <a:gridCol w="1648670">
                  <a:extLst>
                    <a:ext uri="{9D8B030D-6E8A-4147-A177-3AD203B41FA5}">
                      <a16:colId xmlns:a16="http://schemas.microsoft.com/office/drawing/2014/main" val="20000"/>
                    </a:ext>
                  </a:extLst>
                </a:gridCol>
                <a:gridCol w="1922512">
                  <a:extLst>
                    <a:ext uri="{9D8B030D-6E8A-4147-A177-3AD203B41FA5}">
                      <a16:colId xmlns:a16="http://schemas.microsoft.com/office/drawing/2014/main" val="20001"/>
                    </a:ext>
                  </a:extLst>
                </a:gridCol>
                <a:gridCol w="2350389">
                  <a:extLst>
                    <a:ext uri="{9D8B030D-6E8A-4147-A177-3AD203B41FA5}">
                      <a16:colId xmlns:a16="http://schemas.microsoft.com/office/drawing/2014/main" val="20002"/>
                    </a:ext>
                  </a:extLst>
                </a:gridCol>
                <a:gridCol w="2059432">
                  <a:extLst>
                    <a:ext uri="{9D8B030D-6E8A-4147-A177-3AD203B41FA5}">
                      <a16:colId xmlns:a16="http://schemas.microsoft.com/office/drawing/2014/main" val="20003"/>
                    </a:ext>
                  </a:extLst>
                </a:gridCol>
                <a:gridCol w="1973857">
                  <a:extLst>
                    <a:ext uri="{9D8B030D-6E8A-4147-A177-3AD203B41FA5}">
                      <a16:colId xmlns:a16="http://schemas.microsoft.com/office/drawing/2014/main" val="20004"/>
                    </a:ext>
                  </a:extLst>
                </a:gridCol>
                <a:gridCol w="1973857">
                  <a:extLst>
                    <a:ext uri="{9D8B030D-6E8A-4147-A177-3AD203B41FA5}">
                      <a16:colId xmlns:a16="http://schemas.microsoft.com/office/drawing/2014/main" val="20005"/>
                    </a:ext>
                  </a:extLst>
                </a:gridCol>
              </a:tblGrid>
              <a:tr h="1948086">
                <a:tc>
                  <a:txBody>
                    <a:bodyPr/>
                    <a:lstStyle/>
                    <a:p>
                      <a:pPr algn="ctr">
                        <a:lnSpc>
                          <a:spcPts val="2380"/>
                        </a:lnSpc>
                        <a:defRPr/>
                      </a:pPr>
                      <a:endParaRPr lang="en-US" sz="1100"/>
                    </a:p>
                    <a:p>
                      <a:pPr algn="ctr">
                        <a:lnSpc>
                          <a:spcPts val="2380"/>
                        </a:lnSpc>
                      </a:pPr>
                      <a:r>
                        <a:rPr lang="en-US" sz="1700">
                          <a:solidFill>
                            <a:srgbClr val="000000"/>
                          </a:solidFill>
                          <a:latin typeface="Muli Bold"/>
                        </a:rPr>
                        <a:t>  Bond length[A]</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Pl1</a:t>
                      </a:r>
                    </a:p>
                    <a:p>
                      <a:pPr algn="ctr">
                        <a:lnSpc>
                          <a:spcPts val="2380"/>
                        </a:lnSpc>
                      </a:pPr>
                      <a:r>
                        <a:rPr lang="en-US" sz="1700">
                          <a:solidFill>
                            <a:srgbClr val="000000"/>
                          </a:solidFill>
                          <a:latin typeface="Muli Bold"/>
                        </a:rPr>
                        <a:t>  MP2/6-311++G(d,p)</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Pl2</a:t>
                      </a:r>
                    </a:p>
                    <a:p>
                      <a:pPr algn="ctr">
                        <a:lnSpc>
                          <a:spcPts val="2380"/>
                        </a:lnSpc>
                      </a:pPr>
                      <a:r>
                        <a:rPr lang="en-US" sz="1700">
                          <a:solidFill>
                            <a:srgbClr val="000000"/>
                          </a:solidFill>
                          <a:latin typeface="Muli Bold"/>
                        </a:rPr>
                        <a:t>  MP2/CC-PVDZ</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TS1</a:t>
                      </a:r>
                    </a:p>
                    <a:p>
                      <a:pPr algn="ctr">
                        <a:lnSpc>
                          <a:spcPts val="2380"/>
                        </a:lnSpc>
                      </a:pPr>
                      <a:r>
                        <a:rPr lang="en-US" sz="1700">
                          <a:solidFill>
                            <a:srgbClr val="000000"/>
                          </a:solidFill>
                          <a:latin typeface="Muli Bold"/>
                        </a:rPr>
                        <a:t>  MP2/6-311++G(d,p)</a:t>
                      </a:r>
                    </a:p>
                    <a:p>
                      <a:pPr algn="ctr">
                        <a:lnSpc>
                          <a:spcPts val="2380"/>
                        </a:lnSpc>
                      </a:pPr>
                      <a:r>
                        <a:rPr lang="en-US" sz="1700">
                          <a:solidFill>
                            <a:srgbClr val="000000"/>
                          </a:solidFill>
                          <a:latin typeface="Muli Bold"/>
                        </a:rPr>
                        <a:t>   </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TS2</a:t>
                      </a:r>
                    </a:p>
                    <a:p>
                      <a:pPr algn="ctr">
                        <a:lnSpc>
                          <a:spcPts val="2380"/>
                        </a:lnSpc>
                      </a:pPr>
                      <a:r>
                        <a:rPr lang="en-US" sz="1700">
                          <a:solidFill>
                            <a:srgbClr val="000000"/>
                          </a:solidFill>
                          <a:latin typeface="Muli Bold"/>
                        </a:rPr>
                        <a:t>  MP2/CC-PVDZ</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ST1</a:t>
                      </a:r>
                    </a:p>
                    <a:p>
                      <a:pPr algn="ctr">
                        <a:lnSpc>
                          <a:spcPts val="2380"/>
                        </a:lnSpc>
                      </a:pPr>
                      <a:r>
                        <a:rPr lang="en-US" sz="1700">
                          <a:solidFill>
                            <a:srgbClr val="000000"/>
                          </a:solidFill>
                          <a:latin typeface="Muli Bold"/>
                        </a:rPr>
                        <a:t>  DFT/ wB97XD at  </a:t>
                      </a:r>
                    </a:p>
                    <a:p>
                      <a:pPr algn="ctr">
                        <a:lnSpc>
                          <a:spcPts val="2380"/>
                        </a:lnSpc>
                      </a:pPr>
                      <a:r>
                        <a:rPr lang="en-US" sz="1700">
                          <a:solidFill>
                            <a:srgbClr val="000000"/>
                          </a:solidFill>
                          <a:latin typeface="Muli Bold"/>
                        </a:rPr>
                        <a:t>  CC-pvDZ </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5613">
                <a:tc>
                  <a:txBody>
                    <a:bodyPr/>
                    <a:lstStyle/>
                    <a:p>
                      <a:pPr algn="ctr">
                        <a:lnSpc>
                          <a:spcPts val="2380"/>
                        </a:lnSpc>
                        <a:defRPr/>
                      </a:pPr>
                      <a:endParaRPr lang="en-US" sz="1100"/>
                    </a:p>
                    <a:p>
                      <a:pPr algn="ctr">
                        <a:lnSpc>
                          <a:spcPts val="2380"/>
                        </a:lnSpc>
                      </a:pPr>
                      <a:r>
                        <a:rPr lang="en-US" sz="1700">
                          <a:solidFill>
                            <a:srgbClr val="000000"/>
                          </a:solidFill>
                          <a:latin typeface="Muli Bold"/>
                        </a:rPr>
                        <a:t>  S1-S2</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dirty="0"/>
                    </a:p>
                    <a:p>
                      <a:pPr algn="ctr">
                        <a:lnSpc>
                          <a:spcPts val="2380"/>
                        </a:lnSpc>
                      </a:pPr>
                      <a:r>
                        <a:rPr lang="en-US" sz="1700" dirty="0">
                          <a:solidFill>
                            <a:srgbClr val="000000"/>
                          </a:solidFill>
                          <a:latin typeface="Muli Bold"/>
                        </a:rPr>
                        <a:t>  4.79</a:t>
                      </a:r>
                    </a:p>
                    <a:p>
                      <a:pPr algn="ctr">
                        <a:lnSpc>
                          <a:spcPts val="2380"/>
                        </a:lnSpc>
                      </a:pPr>
                      <a:r>
                        <a:rPr lang="en-US" sz="1700" dirty="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4.48</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4.30</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4.44</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dirty="0"/>
                    </a:p>
                    <a:p>
                      <a:pPr algn="ctr">
                        <a:lnSpc>
                          <a:spcPts val="2380"/>
                        </a:lnSpc>
                      </a:pPr>
                      <a:r>
                        <a:rPr lang="en-US" sz="1700" dirty="0">
                          <a:solidFill>
                            <a:srgbClr val="000000"/>
                          </a:solidFill>
                          <a:latin typeface="Muli Bold"/>
                        </a:rPr>
                        <a:t>  4.62</a:t>
                      </a:r>
                    </a:p>
                    <a:p>
                      <a:pPr algn="ctr">
                        <a:lnSpc>
                          <a:spcPts val="2380"/>
                        </a:lnSpc>
                      </a:pPr>
                      <a:r>
                        <a:rPr lang="en-US" sz="1700" dirty="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5613">
                <a:tc>
                  <a:txBody>
                    <a:bodyPr/>
                    <a:lstStyle/>
                    <a:p>
                      <a:pPr algn="ctr">
                        <a:lnSpc>
                          <a:spcPts val="2380"/>
                        </a:lnSpc>
                        <a:defRPr/>
                      </a:pPr>
                      <a:endParaRPr lang="en-US" sz="1100" dirty="0"/>
                    </a:p>
                    <a:p>
                      <a:pPr algn="ctr">
                        <a:lnSpc>
                          <a:spcPts val="2380"/>
                        </a:lnSpc>
                      </a:pPr>
                      <a:r>
                        <a:rPr lang="en-US" sz="1700" dirty="0">
                          <a:solidFill>
                            <a:srgbClr val="000000"/>
                          </a:solidFill>
                          <a:latin typeface="Muli Bold"/>
                        </a:rPr>
                        <a:t>  X-X/X-H5</a:t>
                      </a:r>
                    </a:p>
                    <a:p>
                      <a:pPr algn="ctr">
                        <a:lnSpc>
                          <a:spcPts val="2380"/>
                        </a:lnSpc>
                      </a:pPr>
                      <a:r>
                        <a:rPr lang="en-US" sz="1700" dirty="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3.70894</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3.80229</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2.56767</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2.52680</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3.89505</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5613">
                <a:tc>
                  <a:txBody>
                    <a:bodyPr/>
                    <a:lstStyle/>
                    <a:p>
                      <a:pPr algn="ctr">
                        <a:lnSpc>
                          <a:spcPts val="2380"/>
                        </a:lnSpc>
                        <a:defRPr/>
                      </a:pPr>
                      <a:endParaRPr lang="en-US" sz="1100"/>
                    </a:p>
                    <a:p>
                      <a:pPr algn="ctr">
                        <a:lnSpc>
                          <a:spcPts val="2380"/>
                        </a:lnSpc>
                      </a:pPr>
                      <a:r>
                        <a:rPr lang="en-US" sz="1700">
                          <a:solidFill>
                            <a:srgbClr val="000000"/>
                          </a:solidFill>
                          <a:latin typeface="Muli Bold"/>
                        </a:rPr>
                        <a:t>  ѲS-X-X</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104.90759</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99.18732</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92.21726</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96.18018</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dirty="0"/>
                    </a:p>
                    <a:p>
                      <a:pPr algn="ctr">
                        <a:lnSpc>
                          <a:spcPts val="2380"/>
                        </a:lnSpc>
                      </a:pPr>
                      <a:r>
                        <a:rPr lang="en-US" sz="1700" dirty="0">
                          <a:solidFill>
                            <a:srgbClr val="000000"/>
                          </a:solidFill>
                          <a:latin typeface="Muli Bold"/>
                        </a:rPr>
                        <a:t>  101.70255</a:t>
                      </a:r>
                    </a:p>
                    <a:p>
                      <a:pPr algn="ctr">
                        <a:lnSpc>
                          <a:spcPts val="2380"/>
                        </a:lnSpc>
                      </a:pPr>
                      <a:r>
                        <a:rPr lang="en-US" sz="1700" dirty="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12"/>
          <p:cNvSpPr txBox="1"/>
          <p:nvPr/>
        </p:nvSpPr>
        <p:spPr>
          <a:xfrm>
            <a:off x="71071" y="9410699"/>
            <a:ext cx="16230600" cy="330201"/>
          </a:xfrm>
          <a:prstGeom prst="rect">
            <a:avLst/>
          </a:prstGeom>
        </p:spPr>
        <p:txBody>
          <a:bodyPr lIns="0" tIns="0" rIns="0" bIns="0" rtlCol="0" anchor="t">
            <a:spAutoFit/>
          </a:bodyPr>
          <a:lstStyle/>
          <a:p>
            <a:pPr algn="ctr">
              <a:lnSpc>
                <a:spcPts val="2500"/>
              </a:lnSpc>
            </a:pPr>
            <a:r>
              <a:rPr lang="en-US" sz="2500" dirty="0">
                <a:solidFill>
                  <a:srgbClr val="000000"/>
                </a:solidFill>
                <a:latin typeface="Muli Bold"/>
              </a:rPr>
              <a:t>Table 1c. Geometric parameters(bond length and bond angle) of dimer</a:t>
            </a:r>
          </a:p>
        </p:txBody>
      </p:sp>
      <p:sp>
        <p:nvSpPr>
          <p:cNvPr id="13" name="TextBox 12">
            <a:extLst>
              <a:ext uri="{FF2B5EF4-FFF2-40B4-BE49-F238E27FC236}">
                <a16:creationId xmlns:a16="http://schemas.microsoft.com/office/drawing/2014/main" id="{3CA43602-D1AB-0709-9C51-4A287BB9B84C}"/>
              </a:ext>
            </a:extLst>
          </p:cNvPr>
          <p:cNvSpPr txBox="1"/>
          <p:nvPr/>
        </p:nvSpPr>
        <p:spPr>
          <a:xfrm>
            <a:off x="14834821" y="5223213"/>
            <a:ext cx="2514600" cy="3785652"/>
          </a:xfrm>
          <a:prstGeom prst="rect">
            <a:avLst/>
          </a:prstGeom>
          <a:noFill/>
        </p:spPr>
        <p:txBody>
          <a:bodyPr wrap="square" rtlCol="0">
            <a:spAutoFit/>
          </a:bodyPr>
          <a:lstStyle/>
          <a:p>
            <a:r>
              <a:rPr lang="en-US" sz="2400" dirty="0"/>
              <a:t>Where M represents a monomer unit</a:t>
            </a:r>
          </a:p>
          <a:p>
            <a:r>
              <a:rPr lang="en-US" sz="2400" dirty="0"/>
              <a:t>Pl is parallel orientation,</a:t>
            </a:r>
          </a:p>
          <a:p>
            <a:r>
              <a:rPr lang="en-US" sz="2400" dirty="0"/>
              <a:t>TS is T- shape orientation, St is stacked orientation and X is ghost atom  </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14350" y="3001468"/>
            <a:ext cx="5575295" cy="4971908"/>
          </a:xfrm>
          <a:custGeom>
            <a:avLst/>
            <a:gdLst/>
            <a:ahLst/>
            <a:cxnLst/>
            <a:rect l="l" t="t" r="r" b="b"/>
            <a:pathLst>
              <a:path w="5575295" h="4971908">
                <a:moveTo>
                  <a:pt x="0" y="0"/>
                </a:moveTo>
                <a:lnTo>
                  <a:pt x="5575295" y="0"/>
                </a:lnTo>
                <a:lnTo>
                  <a:pt x="5575295" y="4971908"/>
                </a:lnTo>
                <a:lnTo>
                  <a:pt x="0" y="4971908"/>
                </a:lnTo>
                <a:lnTo>
                  <a:pt x="0" y="0"/>
                </a:lnTo>
                <a:close/>
              </a:path>
            </a:pathLst>
          </a:custGeom>
          <a:blipFill>
            <a:blip r:embed="rId2"/>
            <a:stretch>
              <a:fillRect/>
            </a:stretch>
          </a:blipFill>
        </p:spPr>
      </p:sp>
      <p:sp>
        <p:nvSpPr>
          <p:cNvPr id="9" name="Freeform 9"/>
          <p:cNvSpPr/>
          <p:nvPr/>
        </p:nvSpPr>
        <p:spPr>
          <a:xfrm>
            <a:off x="6359489" y="3001468"/>
            <a:ext cx="4787372" cy="5032307"/>
          </a:xfrm>
          <a:custGeom>
            <a:avLst/>
            <a:gdLst/>
            <a:ahLst/>
            <a:cxnLst/>
            <a:rect l="l" t="t" r="r" b="b"/>
            <a:pathLst>
              <a:path w="4787372" h="5032307">
                <a:moveTo>
                  <a:pt x="0" y="0"/>
                </a:moveTo>
                <a:lnTo>
                  <a:pt x="4787371" y="0"/>
                </a:lnTo>
                <a:lnTo>
                  <a:pt x="4787371" y="5032307"/>
                </a:lnTo>
                <a:lnTo>
                  <a:pt x="0" y="5032307"/>
                </a:lnTo>
                <a:lnTo>
                  <a:pt x="0" y="0"/>
                </a:lnTo>
                <a:close/>
              </a:path>
            </a:pathLst>
          </a:custGeom>
          <a:blipFill>
            <a:blip r:embed="rId3"/>
            <a:stretch>
              <a:fillRect/>
            </a:stretch>
          </a:blipFill>
        </p:spPr>
      </p:sp>
      <p:sp>
        <p:nvSpPr>
          <p:cNvPr id="10" name="Freeform 10"/>
          <p:cNvSpPr/>
          <p:nvPr/>
        </p:nvSpPr>
        <p:spPr>
          <a:xfrm>
            <a:off x="11486934" y="3013447"/>
            <a:ext cx="6286716" cy="5020327"/>
          </a:xfrm>
          <a:custGeom>
            <a:avLst/>
            <a:gdLst/>
            <a:ahLst/>
            <a:cxnLst/>
            <a:rect l="l" t="t" r="r" b="b"/>
            <a:pathLst>
              <a:path w="6286716" h="5020327">
                <a:moveTo>
                  <a:pt x="0" y="0"/>
                </a:moveTo>
                <a:lnTo>
                  <a:pt x="6286716" y="0"/>
                </a:lnTo>
                <a:lnTo>
                  <a:pt x="6286716" y="5020328"/>
                </a:lnTo>
                <a:lnTo>
                  <a:pt x="0" y="5020328"/>
                </a:lnTo>
                <a:lnTo>
                  <a:pt x="0" y="0"/>
                </a:lnTo>
                <a:close/>
              </a:path>
            </a:pathLst>
          </a:custGeom>
          <a:blipFill>
            <a:blip r:embed="rId4"/>
            <a:stretch>
              <a:fillRect/>
            </a:stretch>
          </a:blipFill>
        </p:spPr>
      </p:sp>
      <p:sp>
        <p:nvSpPr>
          <p:cNvPr id="11" name="TextBox 11"/>
          <p:cNvSpPr txBox="1"/>
          <p:nvPr/>
        </p:nvSpPr>
        <p:spPr>
          <a:xfrm>
            <a:off x="3341704" y="276225"/>
            <a:ext cx="11696350" cy="1201699"/>
          </a:xfrm>
          <a:prstGeom prst="rect">
            <a:avLst/>
          </a:prstGeom>
        </p:spPr>
        <p:txBody>
          <a:bodyPr lIns="0" tIns="0" rIns="0" bIns="0" rtlCol="0" anchor="t">
            <a:spAutoFit/>
          </a:bodyPr>
          <a:lstStyle/>
          <a:p>
            <a:pPr algn="ctr">
              <a:lnSpc>
                <a:spcPts val="9060"/>
              </a:lnSpc>
            </a:pPr>
            <a:r>
              <a:rPr lang="en-US" sz="9060" spc="453" dirty="0">
                <a:solidFill>
                  <a:srgbClr val="09418C"/>
                </a:solidFill>
                <a:latin typeface="Anton"/>
              </a:rPr>
              <a:t>FIGURES</a:t>
            </a:r>
          </a:p>
        </p:txBody>
      </p:sp>
      <p:sp>
        <p:nvSpPr>
          <p:cNvPr id="12" name="TextBox 12"/>
          <p:cNvSpPr txBox="1"/>
          <p:nvPr/>
        </p:nvSpPr>
        <p:spPr>
          <a:xfrm>
            <a:off x="1028700" y="1603832"/>
            <a:ext cx="16230600" cy="1115690"/>
          </a:xfrm>
          <a:prstGeom prst="rect">
            <a:avLst/>
          </a:prstGeom>
        </p:spPr>
        <p:txBody>
          <a:bodyPr lIns="0" tIns="0" rIns="0" bIns="0" rtlCol="0" anchor="t">
            <a:spAutoFit/>
          </a:bodyPr>
          <a:lstStyle/>
          <a:p>
            <a:pPr algn="ctr">
              <a:lnSpc>
                <a:spcPts val="2900"/>
              </a:lnSpc>
            </a:pPr>
            <a:r>
              <a:rPr lang="en-US" sz="2900" dirty="0">
                <a:solidFill>
                  <a:srgbClr val="000000"/>
                </a:solidFill>
                <a:latin typeface="Muli Bold"/>
              </a:rPr>
              <a:t>Figure 1a represents the parallel orientation, Figure 1b depicts the T-shaped orientation, and Figure 1c displays the stacked orientation of thiophene dimer</a:t>
            </a:r>
          </a:p>
          <a:p>
            <a:pPr algn="ctr">
              <a:lnSpc>
                <a:spcPts val="2900"/>
              </a:lnSpc>
            </a:pPr>
            <a:endParaRPr lang="en-US" sz="2900" dirty="0">
              <a:solidFill>
                <a:srgbClr val="000000"/>
              </a:solidFill>
              <a:latin typeface="Muli Bold"/>
            </a:endParaRPr>
          </a:p>
        </p:txBody>
      </p:sp>
      <p:sp>
        <p:nvSpPr>
          <p:cNvPr id="13" name="TextBox 13"/>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11</a:t>
            </a:r>
          </a:p>
        </p:txBody>
      </p:sp>
      <p:sp>
        <p:nvSpPr>
          <p:cNvPr id="14" name="TextBox 14"/>
          <p:cNvSpPr txBox="1"/>
          <p:nvPr/>
        </p:nvSpPr>
        <p:spPr>
          <a:xfrm>
            <a:off x="2590063" y="8367150"/>
            <a:ext cx="1423868" cy="330201"/>
          </a:xfrm>
          <a:prstGeom prst="rect">
            <a:avLst/>
          </a:prstGeom>
        </p:spPr>
        <p:txBody>
          <a:bodyPr lIns="0" tIns="0" rIns="0" bIns="0" rtlCol="0" anchor="t">
            <a:spAutoFit/>
          </a:bodyPr>
          <a:lstStyle/>
          <a:p>
            <a:pPr algn="ctr">
              <a:lnSpc>
                <a:spcPts val="2500"/>
              </a:lnSpc>
            </a:pPr>
            <a:r>
              <a:rPr lang="en-US" sz="2500">
                <a:solidFill>
                  <a:srgbClr val="000000"/>
                </a:solidFill>
                <a:latin typeface="Muli Bold"/>
              </a:rPr>
              <a:t>Figure 1a</a:t>
            </a:r>
          </a:p>
        </p:txBody>
      </p:sp>
      <p:sp>
        <p:nvSpPr>
          <p:cNvPr id="15" name="TextBox 15"/>
          <p:cNvSpPr txBox="1"/>
          <p:nvPr/>
        </p:nvSpPr>
        <p:spPr>
          <a:xfrm>
            <a:off x="8041121" y="8367150"/>
            <a:ext cx="1424107" cy="330201"/>
          </a:xfrm>
          <a:prstGeom prst="rect">
            <a:avLst/>
          </a:prstGeom>
        </p:spPr>
        <p:txBody>
          <a:bodyPr lIns="0" tIns="0" rIns="0" bIns="0" rtlCol="0" anchor="t">
            <a:spAutoFit/>
          </a:bodyPr>
          <a:lstStyle/>
          <a:p>
            <a:pPr algn="ctr">
              <a:lnSpc>
                <a:spcPts val="2500"/>
              </a:lnSpc>
            </a:pPr>
            <a:r>
              <a:rPr lang="en-US" sz="2500">
                <a:solidFill>
                  <a:srgbClr val="000000"/>
                </a:solidFill>
                <a:latin typeface="Muli Bold"/>
              </a:rPr>
              <a:t>Figure 1b</a:t>
            </a:r>
          </a:p>
        </p:txBody>
      </p:sp>
      <p:sp>
        <p:nvSpPr>
          <p:cNvPr id="16" name="TextBox 16"/>
          <p:cNvSpPr txBox="1"/>
          <p:nvPr/>
        </p:nvSpPr>
        <p:spPr>
          <a:xfrm>
            <a:off x="13936812" y="8367150"/>
            <a:ext cx="1386959" cy="330201"/>
          </a:xfrm>
          <a:prstGeom prst="rect">
            <a:avLst/>
          </a:prstGeom>
        </p:spPr>
        <p:txBody>
          <a:bodyPr lIns="0" tIns="0" rIns="0" bIns="0" rtlCol="0" anchor="t">
            <a:spAutoFit/>
          </a:bodyPr>
          <a:lstStyle/>
          <a:p>
            <a:pPr algn="ctr">
              <a:lnSpc>
                <a:spcPts val="2500"/>
              </a:lnSpc>
            </a:pPr>
            <a:r>
              <a:rPr lang="en-US" sz="2500">
                <a:solidFill>
                  <a:srgbClr val="000000"/>
                </a:solidFill>
                <a:latin typeface="Muli Bold"/>
              </a:rPr>
              <a:t>Figure 1c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192071" y="2049265"/>
            <a:ext cx="7903857" cy="7986910"/>
          </a:xfrm>
          <a:custGeom>
            <a:avLst/>
            <a:gdLst/>
            <a:ahLst/>
            <a:cxnLst/>
            <a:rect l="l" t="t" r="r" b="b"/>
            <a:pathLst>
              <a:path w="7903857" h="7986910">
                <a:moveTo>
                  <a:pt x="0" y="0"/>
                </a:moveTo>
                <a:lnTo>
                  <a:pt x="7903858" y="0"/>
                </a:lnTo>
                <a:lnTo>
                  <a:pt x="7903858" y="7986910"/>
                </a:lnTo>
                <a:lnTo>
                  <a:pt x="0" y="7986910"/>
                </a:lnTo>
                <a:lnTo>
                  <a:pt x="0" y="0"/>
                </a:lnTo>
                <a:close/>
              </a:path>
            </a:pathLst>
          </a:custGeom>
          <a:blipFill>
            <a:blip r:embed="rId3"/>
            <a:stretch>
              <a:fillRect/>
            </a:stretch>
          </a:blipFill>
        </p:spPr>
      </p:sp>
      <p:sp>
        <p:nvSpPr>
          <p:cNvPr id="9" name="TextBox 9"/>
          <p:cNvSpPr txBox="1"/>
          <p:nvPr/>
        </p:nvSpPr>
        <p:spPr>
          <a:xfrm>
            <a:off x="3341704" y="114795"/>
            <a:ext cx="11696350"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rPr>
              <a:t>RESULT TABLES</a:t>
            </a:r>
          </a:p>
        </p:txBody>
      </p:sp>
      <p:sp>
        <p:nvSpPr>
          <p:cNvPr id="10" name="TextBox 10"/>
          <p:cNvSpPr txBox="1"/>
          <p:nvPr/>
        </p:nvSpPr>
        <p:spPr>
          <a:xfrm>
            <a:off x="1028700" y="1373644"/>
            <a:ext cx="16230600" cy="378460"/>
          </a:xfrm>
          <a:prstGeom prst="rect">
            <a:avLst/>
          </a:prstGeom>
        </p:spPr>
        <p:txBody>
          <a:bodyPr lIns="0" tIns="0" rIns="0" bIns="0" rtlCol="0" anchor="t">
            <a:spAutoFit/>
          </a:bodyPr>
          <a:lstStyle/>
          <a:p>
            <a:pPr algn="ctr">
              <a:lnSpc>
                <a:spcPts val="2900"/>
              </a:lnSpc>
            </a:pPr>
            <a:r>
              <a:rPr lang="en-US" sz="2900" dirty="0">
                <a:solidFill>
                  <a:srgbClr val="000000"/>
                </a:solidFill>
                <a:latin typeface="Muli Bold"/>
              </a:rPr>
              <a:t>Calculated optimized interaction energy of dimer of thiophene at various level of theory.  </a:t>
            </a:r>
          </a:p>
        </p:txBody>
      </p:sp>
      <p:sp>
        <p:nvSpPr>
          <p:cNvPr id="11" name="TextBox 1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dirty="0">
                <a:solidFill>
                  <a:srgbClr val="FFFBF7"/>
                </a:solidFill>
                <a:latin typeface="Muli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411B5E43-26A0-EBA3-68F9-8AA085F590CA}"/>
              </a:ext>
            </a:extLst>
          </p:cNvPr>
          <p:cNvGrpSpPr/>
          <p:nvPr/>
        </p:nvGrpSpPr>
        <p:grpSpPr>
          <a:xfrm>
            <a:off x="0" y="0"/>
            <a:ext cx="1028700" cy="1028700"/>
            <a:chOff x="0" y="0"/>
            <a:chExt cx="270933" cy="270933"/>
          </a:xfrm>
        </p:grpSpPr>
        <p:sp>
          <p:nvSpPr>
            <p:cNvPr id="3" name="Freeform 6">
              <a:extLst>
                <a:ext uri="{FF2B5EF4-FFF2-40B4-BE49-F238E27FC236}">
                  <a16:creationId xmlns:a16="http://schemas.microsoft.com/office/drawing/2014/main" id="{5FB62F33-E028-439A-0A06-BF22A4AC8585}"/>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4" name="TextBox 7">
              <a:extLst>
                <a:ext uri="{FF2B5EF4-FFF2-40B4-BE49-F238E27FC236}">
                  <a16:creationId xmlns:a16="http://schemas.microsoft.com/office/drawing/2014/main" id="{312FEB01-1EE3-F8F4-95B5-3C5A7975F03A}"/>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2">
            <a:extLst>
              <a:ext uri="{FF2B5EF4-FFF2-40B4-BE49-F238E27FC236}">
                <a16:creationId xmlns:a16="http://schemas.microsoft.com/office/drawing/2014/main" id="{E1D63DD0-9E56-A64F-EFC3-6DFF0FBE8F2D}"/>
              </a:ext>
            </a:extLst>
          </p:cNvPr>
          <p:cNvGrpSpPr/>
          <p:nvPr/>
        </p:nvGrpSpPr>
        <p:grpSpPr>
          <a:xfrm>
            <a:off x="17259300" y="9258300"/>
            <a:ext cx="1028700" cy="1028700"/>
            <a:chOff x="0" y="0"/>
            <a:chExt cx="270933" cy="270933"/>
          </a:xfrm>
        </p:grpSpPr>
        <p:sp>
          <p:nvSpPr>
            <p:cNvPr id="6" name="Freeform 3">
              <a:extLst>
                <a:ext uri="{FF2B5EF4-FFF2-40B4-BE49-F238E27FC236}">
                  <a16:creationId xmlns:a16="http://schemas.microsoft.com/office/drawing/2014/main" id="{FB4D975F-2096-7E29-6D28-650C1E7264F1}"/>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pPr algn="just"/>
              <a:r>
                <a:rPr lang="en-US" sz="1800" dirty="0">
                  <a:solidFill>
                    <a:srgbClr val="FFFBF7"/>
                  </a:solidFill>
                  <a:latin typeface="Muli Bold"/>
                </a:rPr>
                <a:t>    </a:t>
              </a:r>
            </a:p>
            <a:p>
              <a:pPr algn="just"/>
              <a:r>
                <a:rPr lang="en-US" dirty="0">
                  <a:solidFill>
                    <a:srgbClr val="FFFBF7"/>
                  </a:solidFill>
                  <a:latin typeface="Muli Bold"/>
                </a:rPr>
                <a:t>  </a:t>
              </a:r>
              <a:r>
                <a:rPr lang="en-US" sz="3500" dirty="0">
                  <a:solidFill>
                    <a:srgbClr val="FFFBF7"/>
                  </a:solidFill>
                  <a:latin typeface="Muli Bold"/>
                </a:rPr>
                <a:t>13</a:t>
              </a:r>
            </a:p>
            <a:p>
              <a:pPr algn="just"/>
              <a:endParaRPr lang="en-IN" dirty="0"/>
            </a:p>
          </p:txBody>
        </p:sp>
        <p:sp>
          <p:nvSpPr>
            <p:cNvPr id="7" name="TextBox 4">
              <a:extLst>
                <a:ext uri="{FF2B5EF4-FFF2-40B4-BE49-F238E27FC236}">
                  <a16:creationId xmlns:a16="http://schemas.microsoft.com/office/drawing/2014/main" id="{CED8A319-69BA-427B-57DF-B7BC726F95DF}"/>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7">
            <a:extLst>
              <a:ext uri="{FF2B5EF4-FFF2-40B4-BE49-F238E27FC236}">
                <a16:creationId xmlns:a16="http://schemas.microsoft.com/office/drawing/2014/main" id="{2926D8FB-D47D-4B14-F564-357A99E62313}"/>
              </a:ext>
            </a:extLst>
          </p:cNvPr>
          <p:cNvSpPr txBox="1"/>
          <p:nvPr/>
        </p:nvSpPr>
        <p:spPr>
          <a:xfrm>
            <a:off x="1295400" y="2400300"/>
            <a:ext cx="15963900" cy="7040645"/>
          </a:xfrm>
          <a:prstGeom prst="rect">
            <a:avLst/>
          </a:prstGeom>
          <a:noFill/>
        </p:spPr>
        <p:txBody>
          <a:bodyPr wrap="square" rtlCol="0">
            <a:spAutoFit/>
          </a:bodyPr>
          <a:lstStyle/>
          <a:p>
            <a:pPr algn="just">
              <a:lnSpc>
                <a:spcPct val="115000"/>
              </a:lnSpc>
              <a:spcAft>
                <a:spcPts val="800"/>
              </a:spcAft>
            </a:pPr>
            <a:r>
              <a:rPr lang="en-IN" sz="4000" b="1" kern="0" dirty="0">
                <a:solidFill>
                  <a:srgbClr val="5085CC"/>
                </a:solidFill>
                <a:effectLst/>
                <a:latin typeface="Anton" pitchFamily="2" charset="0"/>
                <a:ea typeface="Times New Roman" panose="02020603050405020304" pitchFamily="18" charset="0"/>
                <a:cs typeface="Calibri" panose="020F0502020204030204" pitchFamily="34" charset="0"/>
              </a:rPr>
              <a:t>CALCULATION OF INTERACTION ENERGY OF THIOPHENE DIMER</a:t>
            </a:r>
            <a:endParaRPr lang="en-IN" sz="4000" kern="100" dirty="0">
              <a:solidFill>
                <a:srgbClr val="5085CC"/>
              </a:solidFill>
              <a:effectLst/>
              <a:latin typeface="Anton" pitchFamily="2" charset="0"/>
              <a:ea typeface="Calibri" panose="020F0502020204030204" pitchFamily="34" charset="0"/>
              <a:cs typeface="Times New Roman" panose="02020603050405020304" pitchFamily="18" charset="0"/>
            </a:endParaRPr>
          </a:p>
          <a:p>
            <a:pPr algn="just">
              <a:lnSpc>
                <a:spcPct val="115000"/>
              </a:lnSpc>
              <a:spcAft>
                <a:spcPts val="800"/>
              </a:spcAft>
            </a:pPr>
            <a:r>
              <a:rPr lang="en-IN" sz="2900" kern="0" dirty="0">
                <a:effectLst/>
                <a:latin typeface="Muli Bold" panose="020B0604020202020204" charset="0"/>
                <a:ea typeface="Times New Roman" panose="02020603050405020304" pitchFamily="18" charset="0"/>
                <a:cs typeface="Calibri" panose="020F0502020204030204" pitchFamily="34" charset="0"/>
              </a:rPr>
              <a:t>The interaction energy </a:t>
            </a:r>
            <a:r>
              <a:rPr lang="en-IN" sz="2900" kern="0" dirty="0" err="1">
                <a:effectLst/>
                <a:latin typeface="Muli Bold" panose="020B0604020202020204" charset="0"/>
                <a:ea typeface="Times New Roman" panose="02020603050405020304" pitchFamily="18" charset="0"/>
                <a:cs typeface="Calibri" panose="020F0502020204030204" pitchFamily="34" charset="0"/>
              </a:rPr>
              <a:t>E</a:t>
            </a:r>
            <a:r>
              <a:rPr lang="en-IN" sz="2900" kern="0" baseline="-25000" dirty="0" err="1">
                <a:effectLst/>
                <a:latin typeface="Muli Bold" panose="020B0604020202020204" charset="0"/>
                <a:ea typeface="Times New Roman" panose="02020603050405020304" pitchFamily="18" charset="0"/>
                <a:cs typeface="Calibri" panose="020F0502020204030204" pitchFamily="34" charset="0"/>
              </a:rPr>
              <a:t>int</a:t>
            </a:r>
            <a:r>
              <a:rPr lang="en-IN" sz="2900" kern="0" dirty="0">
                <a:effectLst/>
                <a:latin typeface="Muli Bold" panose="020B0604020202020204" charset="0"/>
                <a:ea typeface="Times New Roman" panose="02020603050405020304" pitchFamily="18" charset="0"/>
                <a:cs typeface="Calibri" panose="020F0502020204030204" pitchFamily="34" charset="0"/>
              </a:rPr>
              <a:t> of the thiophene dimer was calculated using the formula:</a:t>
            </a:r>
            <a:endParaRPr lang="en-IN" sz="2900" kern="100" dirty="0">
              <a:effectLst/>
              <a:latin typeface="Muli Bold" panose="020B0604020202020204" charset="0"/>
              <a:ea typeface="Calibri" panose="020F0502020204030204" pitchFamily="34" charset="0"/>
              <a:cs typeface="Times New Roman" panose="02020603050405020304" pitchFamily="18" charset="0"/>
            </a:endParaRPr>
          </a:p>
          <a:p>
            <a:pPr algn="just">
              <a:lnSpc>
                <a:spcPct val="115000"/>
              </a:lnSpc>
              <a:spcAft>
                <a:spcPts val="800"/>
              </a:spcAft>
            </a:pPr>
            <a:endParaRPr lang="en-IN" sz="2900" kern="0" dirty="0">
              <a:effectLst/>
              <a:latin typeface="Muli Bold" panose="020B0604020202020204" charset="0"/>
              <a:ea typeface="Times New Roman" panose="02020603050405020304" pitchFamily="18" charset="0"/>
              <a:cs typeface="Calibri" panose="020F0502020204030204" pitchFamily="34" charset="0"/>
            </a:endParaRPr>
          </a:p>
          <a:p>
            <a:pPr algn="just">
              <a:lnSpc>
                <a:spcPct val="115000"/>
              </a:lnSpc>
              <a:spcAft>
                <a:spcPts val="800"/>
              </a:spcAft>
            </a:pPr>
            <a:r>
              <a:rPr lang="en-IN" sz="2900" kern="0" dirty="0" err="1">
                <a:effectLst/>
                <a:latin typeface="Muli Bold" panose="020B0604020202020204" charset="0"/>
                <a:ea typeface="Times New Roman" panose="02020603050405020304" pitchFamily="18" charset="0"/>
                <a:cs typeface="Calibri" panose="020F0502020204030204" pitchFamily="34" charset="0"/>
              </a:rPr>
              <a:t>E</a:t>
            </a:r>
            <a:r>
              <a:rPr lang="en-IN" sz="2900" kern="0" baseline="-25000" dirty="0" err="1">
                <a:effectLst/>
                <a:latin typeface="Muli Bold" panose="020B0604020202020204" charset="0"/>
                <a:ea typeface="Times New Roman" panose="02020603050405020304" pitchFamily="18" charset="0"/>
                <a:cs typeface="Calibri" panose="020F0502020204030204" pitchFamily="34" charset="0"/>
              </a:rPr>
              <a:t>int</a:t>
            </a:r>
            <a:r>
              <a:rPr lang="en-IN" sz="2900" kern="0" dirty="0">
                <a:effectLst/>
                <a:latin typeface="Muli Bold" panose="020B0604020202020204" charset="0"/>
                <a:ea typeface="Times New Roman" panose="02020603050405020304" pitchFamily="18" charset="0"/>
                <a:cs typeface="Calibri" panose="020F0502020204030204" pitchFamily="34" charset="0"/>
              </a:rPr>
              <a:t> = </a:t>
            </a:r>
            <a:r>
              <a:rPr lang="en-IN" sz="2900" kern="0" dirty="0" err="1">
                <a:effectLst/>
                <a:latin typeface="Muli Bold" panose="020B0604020202020204" charset="0"/>
                <a:ea typeface="Times New Roman" panose="02020603050405020304" pitchFamily="18" charset="0"/>
                <a:cs typeface="Calibri" panose="020F0502020204030204" pitchFamily="34" charset="0"/>
              </a:rPr>
              <a:t>E</a:t>
            </a:r>
            <a:r>
              <a:rPr lang="en-IN" sz="2900" kern="0" baseline="-25000" dirty="0" err="1">
                <a:effectLst/>
                <a:latin typeface="Muli Bold" panose="020B0604020202020204" charset="0"/>
                <a:ea typeface="Times New Roman" panose="02020603050405020304" pitchFamily="18" charset="0"/>
                <a:cs typeface="Calibri" panose="020F0502020204030204" pitchFamily="34" charset="0"/>
              </a:rPr>
              <a:t>dimer</a:t>
            </a:r>
            <a:r>
              <a:rPr lang="en-IN" sz="2900" kern="0" dirty="0">
                <a:effectLst/>
                <a:latin typeface="Muli Bold" panose="020B0604020202020204" charset="0"/>
                <a:ea typeface="Times New Roman" panose="02020603050405020304" pitchFamily="18" charset="0"/>
                <a:cs typeface="Calibri" panose="020F0502020204030204" pitchFamily="34" charset="0"/>
              </a:rPr>
              <a:t> - 2 *</a:t>
            </a:r>
            <a:r>
              <a:rPr lang="en-IN" sz="2900" kern="0" dirty="0" err="1">
                <a:effectLst/>
                <a:latin typeface="Muli Bold" panose="020B0604020202020204" charset="0"/>
                <a:ea typeface="Times New Roman" panose="02020603050405020304" pitchFamily="18" charset="0"/>
                <a:cs typeface="Calibri" panose="020F0502020204030204" pitchFamily="34" charset="0"/>
              </a:rPr>
              <a:t>E</a:t>
            </a:r>
            <a:r>
              <a:rPr lang="en-IN" sz="2900" kern="0" baseline="-25000" dirty="0" err="1">
                <a:effectLst/>
                <a:latin typeface="Muli Bold" panose="020B0604020202020204" charset="0"/>
                <a:ea typeface="Times New Roman" panose="02020603050405020304" pitchFamily="18" charset="0"/>
                <a:cs typeface="Calibri" panose="020F0502020204030204" pitchFamily="34" charset="0"/>
              </a:rPr>
              <a:t>monomer</a:t>
            </a:r>
            <a:endParaRPr lang="en-IN" sz="2900" kern="100" baseline="-25000" dirty="0">
              <a:effectLst/>
              <a:latin typeface="Muli Bold" panose="020B0604020202020204" charset="0"/>
              <a:ea typeface="Calibri" panose="020F0502020204030204" pitchFamily="34" charset="0"/>
              <a:cs typeface="Times New Roman" panose="02020603050405020304" pitchFamily="18" charset="0"/>
            </a:endParaRPr>
          </a:p>
          <a:p>
            <a:pPr algn="just">
              <a:lnSpc>
                <a:spcPct val="115000"/>
              </a:lnSpc>
              <a:spcAft>
                <a:spcPts val="800"/>
              </a:spcAft>
            </a:pPr>
            <a:r>
              <a:rPr lang="en-IN" sz="2900" kern="0" dirty="0">
                <a:effectLst/>
                <a:latin typeface="Muli Bold" panose="020B0604020202020204" charset="0"/>
                <a:ea typeface="Times New Roman" panose="02020603050405020304" pitchFamily="18" charset="0"/>
                <a:cs typeface="Calibri" panose="020F0502020204030204" pitchFamily="34" charset="0"/>
              </a:rPr>
              <a:t>where:</a:t>
            </a:r>
            <a:endParaRPr lang="en-IN" sz="2900" kern="100" dirty="0">
              <a:effectLst/>
              <a:latin typeface="Muli Bold" panose="020B0604020202020204" charset="0"/>
              <a:ea typeface="Calibri" panose="020F0502020204030204" pitchFamily="34" charset="0"/>
              <a:cs typeface="Times New Roman" panose="02020603050405020304" pitchFamily="18" charset="0"/>
            </a:endParaRPr>
          </a:p>
          <a:p>
            <a:pPr algn="just">
              <a:lnSpc>
                <a:spcPct val="115000"/>
              </a:lnSpc>
              <a:spcAft>
                <a:spcPts val="800"/>
              </a:spcAft>
            </a:pPr>
            <a:r>
              <a:rPr lang="en-IN" sz="2900" kern="0" dirty="0">
                <a:effectLst/>
                <a:latin typeface="Muli Bold" panose="020B0604020202020204" charset="0"/>
                <a:ea typeface="Times New Roman" panose="02020603050405020304" pitchFamily="18" charset="0"/>
                <a:cs typeface="Calibri" panose="020F0502020204030204" pitchFamily="34" charset="0"/>
              </a:rPr>
              <a:t>- </a:t>
            </a:r>
            <a:r>
              <a:rPr lang="en-IN" sz="2900" kern="0" dirty="0" err="1">
                <a:effectLst/>
                <a:latin typeface="Muli Bold" panose="020B0604020202020204" charset="0"/>
                <a:ea typeface="Times New Roman" panose="02020603050405020304" pitchFamily="18" charset="0"/>
                <a:cs typeface="Calibri" panose="020F0502020204030204" pitchFamily="34" charset="0"/>
              </a:rPr>
              <a:t>E</a:t>
            </a:r>
            <a:r>
              <a:rPr lang="en-IN" sz="2900" kern="0" baseline="-25000" dirty="0" err="1">
                <a:effectLst/>
                <a:latin typeface="Muli Bold" panose="020B0604020202020204" charset="0"/>
                <a:ea typeface="Times New Roman" panose="02020603050405020304" pitchFamily="18" charset="0"/>
                <a:cs typeface="Calibri" panose="020F0502020204030204" pitchFamily="34" charset="0"/>
              </a:rPr>
              <a:t>dimer</a:t>
            </a:r>
            <a:r>
              <a:rPr lang="en-IN" sz="2900" kern="0" dirty="0">
                <a:effectLst/>
                <a:latin typeface="Muli Bold" panose="020B0604020202020204" charset="0"/>
                <a:ea typeface="Times New Roman" panose="02020603050405020304" pitchFamily="18" charset="0"/>
                <a:cs typeface="Calibri" panose="020F0502020204030204" pitchFamily="34" charset="0"/>
              </a:rPr>
              <a:t> is the total energy of the thiophene dimer.</a:t>
            </a:r>
            <a:endParaRPr lang="en-IN" sz="2900" kern="100" dirty="0">
              <a:effectLst/>
              <a:latin typeface="Muli Bold" panose="020B0604020202020204" charset="0"/>
              <a:ea typeface="Calibri" panose="020F0502020204030204" pitchFamily="34" charset="0"/>
              <a:cs typeface="Times New Roman" panose="02020603050405020304" pitchFamily="18" charset="0"/>
            </a:endParaRPr>
          </a:p>
          <a:p>
            <a:pPr algn="just">
              <a:lnSpc>
                <a:spcPct val="115000"/>
              </a:lnSpc>
              <a:spcAft>
                <a:spcPts val="800"/>
              </a:spcAft>
            </a:pPr>
            <a:r>
              <a:rPr lang="en-IN" sz="2900" kern="0" dirty="0">
                <a:effectLst/>
                <a:latin typeface="Muli Bold" panose="020B0604020202020204" charset="0"/>
                <a:ea typeface="Times New Roman" panose="02020603050405020304" pitchFamily="18" charset="0"/>
                <a:cs typeface="Calibri" panose="020F0502020204030204" pitchFamily="34" charset="0"/>
              </a:rPr>
              <a:t>- </a:t>
            </a:r>
            <a:r>
              <a:rPr lang="en-IN" sz="2900" kern="0" dirty="0" err="1">
                <a:effectLst/>
                <a:latin typeface="Muli Bold" panose="020B0604020202020204" charset="0"/>
                <a:ea typeface="Times New Roman" panose="02020603050405020304" pitchFamily="18" charset="0"/>
                <a:cs typeface="Calibri" panose="020F0502020204030204" pitchFamily="34" charset="0"/>
              </a:rPr>
              <a:t>E</a:t>
            </a:r>
            <a:r>
              <a:rPr lang="en-IN" sz="2900" kern="0" baseline="-25000" dirty="0" err="1">
                <a:effectLst/>
                <a:latin typeface="Muli Bold" panose="020B0604020202020204" charset="0"/>
                <a:ea typeface="Times New Roman" panose="02020603050405020304" pitchFamily="18" charset="0"/>
                <a:cs typeface="Calibri" panose="020F0502020204030204" pitchFamily="34" charset="0"/>
              </a:rPr>
              <a:t>monomer</a:t>
            </a:r>
            <a:r>
              <a:rPr lang="en-IN" sz="2900" kern="0" dirty="0">
                <a:effectLst/>
                <a:latin typeface="Muli Bold" panose="020B0604020202020204" charset="0"/>
                <a:ea typeface="Times New Roman" panose="02020603050405020304" pitchFamily="18" charset="0"/>
                <a:cs typeface="Calibri" panose="020F0502020204030204" pitchFamily="34" charset="0"/>
              </a:rPr>
              <a:t> is the total energy of a single thiophene molecule (monomer).</a:t>
            </a:r>
            <a:endParaRPr lang="en-IN" sz="2900" kern="100" dirty="0">
              <a:effectLst/>
              <a:latin typeface="Muli Bold" panose="020B0604020202020204" charset="0"/>
              <a:ea typeface="Calibri" panose="020F0502020204030204" pitchFamily="34" charset="0"/>
              <a:cs typeface="Times New Roman" panose="02020603050405020304" pitchFamily="18" charset="0"/>
            </a:endParaRPr>
          </a:p>
          <a:p>
            <a:pPr algn="just">
              <a:lnSpc>
                <a:spcPct val="115000"/>
              </a:lnSpc>
              <a:spcAft>
                <a:spcPts val="800"/>
              </a:spcAft>
            </a:pPr>
            <a:endParaRPr lang="en-IN" sz="2900" kern="0" dirty="0">
              <a:effectLst/>
              <a:latin typeface="Muli Bold" panose="020B0604020202020204" charset="0"/>
              <a:ea typeface="Times New Roman" panose="02020603050405020304" pitchFamily="18" charset="0"/>
              <a:cs typeface="Calibri" panose="020F0502020204030204" pitchFamily="34" charset="0"/>
            </a:endParaRPr>
          </a:p>
          <a:p>
            <a:pPr algn="just">
              <a:lnSpc>
                <a:spcPct val="115000"/>
              </a:lnSpc>
              <a:spcAft>
                <a:spcPts val="800"/>
              </a:spcAft>
            </a:pPr>
            <a:r>
              <a:rPr lang="en-IN" sz="2900" kern="0" dirty="0">
                <a:effectLst/>
                <a:latin typeface="Muli Bold" panose="020B0604020202020204" charset="0"/>
                <a:ea typeface="Times New Roman" panose="02020603050405020304" pitchFamily="18" charset="0"/>
                <a:cs typeface="Calibri" panose="020F0502020204030204" pitchFamily="34" charset="0"/>
              </a:rPr>
              <a:t>The interaction energies were calculated for different orientations of the thiophene dimer to understand the nature of intermolecular interactions and orientation dependence.</a:t>
            </a:r>
            <a:endParaRPr lang="en-IN" sz="2900" kern="100" dirty="0">
              <a:effectLst/>
              <a:latin typeface="Muli Bold" panose="020B0604020202020204" charset="0"/>
              <a:ea typeface="Calibri" panose="020F0502020204030204" pitchFamily="34" charset="0"/>
              <a:cs typeface="Times New Roman" panose="02020603050405020304" pitchFamily="18" charset="0"/>
            </a:endParaRPr>
          </a:p>
          <a:p>
            <a:pPr algn="just">
              <a:lnSpc>
                <a:spcPct val="115000"/>
              </a:lnSpc>
              <a:spcAft>
                <a:spcPts val="800"/>
              </a:spcAft>
            </a:pPr>
            <a:endParaRPr lang="en-IN" sz="1800" kern="100" dirty="0">
              <a:effectLst/>
              <a:latin typeface="Muli Bold" panose="020B060402020202020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3730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0" y="3544849"/>
            <a:ext cx="9832466" cy="5445559"/>
            <a:chOff x="0" y="0"/>
            <a:chExt cx="2589621" cy="1434221"/>
          </a:xfrm>
        </p:grpSpPr>
        <p:sp>
          <p:nvSpPr>
            <p:cNvPr id="3" name="Freeform 3"/>
            <p:cNvSpPr/>
            <p:nvPr/>
          </p:nvSpPr>
          <p:spPr>
            <a:xfrm>
              <a:off x="0" y="0"/>
              <a:ext cx="2589621" cy="1434221"/>
            </a:xfrm>
            <a:custGeom>
              <a:avLst/>
              <a:gdLst/>
              <a:ahLst/>
              <a:cxnLst/>
              <a:rect l="l" t="t" r="r" b="b"/>
              <a:pathLst>
                <a:path w="2589621" h="1434221">
                  <a:moveTo>
                    <a:pt x="0" y="0"/>
                  </a:moveTo>
                  <a:lnTo>
                    <a:pt x="2589621" y="0"/>
                  </a:lnTo>
                  <a:lnTo>
                    <a:pt x="2589621" y="1434221"/>
                  </a:lnTo>
                  <a:lnTo>
                    <a:pt x="0" y="1434221"/>
                  </a:lnTo>
                  <a:close/>
                </a:path>
              </a:pathLst>
            </a:custGeom>
            <a:solidFill>
              <a:srgbClr val="155CBB">
                <a:alpha val="74902"/>
              </a:srgbClr>
            </a:solidFill>
          </p:spPr>
        </p:sp>
        <p:sp>
          <p:nvSpPr>
            <p:cNvPr id="4" name="TextBox 4"/>
            <p:cNvSpPr txBox="1"/>
            <p:nvPr/>
          </p:nvSpPr>
          <p:spPr>
            <a:xfrm>
              <a:off x="0" y="-38100"/>
              <a:ext cx="2589621" cy="14723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32466" y="3544849"/>
            <a:ext cx="8455534" cy="5445559"/>
            <a:chOff x="0" y="0"/>
            <a:chExt cx="11274046" cy="7260745"/>
          </a:xfrm>
        </p:grpSpPr>
        <p:pic>
          <p:nvPicPr>
            <p:cNvPr id="6" name="Picture 6"/>
            <p:cNvPicPr>
              <a:picLocks noChangeAspect="1"/>
            </p:cNvPicPr>
            <p:nvPr/>
          </p:nvPicPr>
          <p:blipFill>
            <a:blip r:embed="rId3"/>
            <a:srcRect t="17754" b="17754"/>
            <a:stretch>
              <a:fillRect/>
            </a:stretch>
          </p:blipFill>
          <p:spPr>
            <a:xfrm>
              <a:off x="0" y="0"/>
              <a:ext cx="11274046" cy="7260745"/>
            </a:xfrm>
            <a:prstGeom prst="rect">
              <a:avLst/>
            </a:prstGeom>
          </p:spPr>
        </p:pic>
      </p:grpSp>
      <p:grpSp>
        <p:nvGrpSpPr>
          <p:cNvPr id="7" name="Group 7"/>
          <p:cNvGrpSpPr/>
          <p:nvPr/>
        </p:nvGrpSpPr>
        <p:grpSpPr>
          <a:xfrm>
            <a:off x="17259300" y="925830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12" name="TextBox 12"/>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336712" y="2343150"/>
            <a:ext cx="8496705" cy="1201699"/>
          </a:xfrm>
          <a:prstGeom prst="rect">
            <a:avLst/>
          </a:prstGeom>
        </p:spPr>
        <p:txBody>
          <a:bodyPr lIns="0" tIns="0" rIns="0" bIns="0" rtlCol="0" anchor="t">
            <a:spAutoFit/>
          </a:bodyPr>
          <a:lstStyle/>
          <a:p>
            <a:pPr algn="l">
              <a:lnSpc>
                <a:spcPts val="9060"/>
              </a:lnSpc>
            </a:pPr>
            <a:r>
              <a:rPr lang="en-US" sz="9060" spc="453" dirty="0">
                <a:solidFill>
                  <a:srgbClr val="09418C"/>
                </a:solidFill>
                <a:latin typeface="Anton"/>
              </a:rPr>
              <a:t>CONCLUSION</a:t>
            </a:r>
          </a:p>
        </p:txBody>
      </p:sp>
      <p:sp>
        <p:nvSpPr>
          <p:cNvPr id="14" name="TextBox 14"/>
          <p:cNvSpPr txBox="1"/>
          <p:nvPr/>
        </p:nvSpPr>
        <p:spPr>
          <a:xfrm>
            <a:off x="1336712" y="5022076"/>
            <a:ext cx="7807288" cy="3357880"/>
          </a:xfrm>
          <a:prstGeom prst="rect">
            <a:avLst/>
          </a:prstGeom>
        </p:spPr>
        <p:txBody>
          <a:bodyPr lIns="0" tIns="0" rIns="0" bIns="0" rtlCol="0" anchor="t">
            <a:spAutoFit/>
          </a:bodyPr>
          <a:lstStyle/>
          <a:p>
            <a:pPr algn="l">
              <a:lnSpc>
                <a:spcPts val="3199"/>
              </a:lnSpc>
            </a:pPr>
            <a:r>
              <a:rPr lang="en-US" sz="3199" dirty="0">
                <a:solidFill>
                  <a:srgbClr val="FFFBF7"/>
                </a:solidFill>
                <a:latin typeface="Muli Light"/>
              </a:rPr>
              <a:t>The observed Interaction Energy of Thiophene Dimer Orientations follows the following order: </a:t>
            </a:r>
          </a:p>
          <a:p>
            <a:pPr algn="l">
              <a:lnSpc>
                <a:spcPts val="3199"/>
              </a:lnSpc>
            </a:pPr>
            <a:endParaRPr lang="en-US" sz="3199" dirty="0">
              <a:solidFill>
                <a:srgbClr val="FFFBF7"/>
              </a:solidFill>
              <a:latin typeface="Muli Light"/>
            </a:endParaRPr>
          </a:p>
          <a:p>
            <a:pPr algn="l">
              <a:lnSpc>
                <a:spcPts val="3199"/>
              </a:lnSpc>
            </a:pPr>
            <a:endParaRPr lang="en-US" sz="3199" dirty="0">
              <a:solidFill>
                <a:srgbClr val="FFFBF7"/>
              </a:solidFill>
              <a:latin typeface="Muli Light"/>
            </a:endParaRPr>
          </a:p>
          <a:p>
            <a:pPr algn="l">
              <a:lnSpc>
                <a:spcPts val="3199"/>
              </a:lnSpc>
            </a:pPr>
            <a:endParaRPr lang="en-US" sz="3199" dirty="0">
              <a:solidFill>
                <a:srgbClr val="FFFBF7"/>
              </a:solidFill>
              <a:latin typeface="Muli Light"/>
            </a:endParaRPr>
          </a:p>
          <a:p>
            <a:pPr algn="l">
              <a:lnSpc>
                <a:spcPts val="4299"/>
              </a:lnSpc>
            </a:pPr>
            <a:r>
              <a:rPr lang="en-US" sz="4299" dirty="0">
                <a:solidFill>
                  <a:srgbClr val="FFFBF7"/>
                </a:solidFill>
                <a:latin typeface="Muli Bold"/>
              </a:rPr>
              <a:t>Parallel &lt; T-shape &lt; Stacked</a:t>
            </a:r>
          </a:p>
          <a:p>
            <a:pPr algn="l">
              <a:lnSpc>
                <a:spcPts val="3199"/>
              </a:lnSpc>
            </a:pPr>
            <a:endParaRPr lang="en-US" sz="4299" dirty="0">
              <a:solidFill>
                <a:srgbClr val="FFFBF7"/>
              </a:solidFill>
              <a:latin typeface="Muli Bold"/>
            </a:endParaRPr>
          </a:p>
        </p:txBody>
      </p:sp>
      <p:sp>
        <p:nvSpPr>
          <p:cNvPr id="15" name="TextBox 15"/>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dirty="0">
                <a:solidFill>
                  <a:srgbClr val="FFFBF7"/>
                </a:solidFill>
                <a:latin typeface="Muli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1028700" y="4891089"/>
            <a:ext cx="14725313" cy="2686050"/>
          </a:xfrm>
          <a:prstGeom prst="rect">
            <a:avLst/>
          </a:prstGeom>
        </p:spPr>
        <p:txBody>
          <a:bodyPr lIns="0" tIns="0" rIns="0" bIns="0" rtlCol="0" anchor="t">
            <a:spAutoFit/>
          </a:bodyPr>
          <a:lstStyle/>
          <a:p>
            <a:pPr algn="l">
              <a:lnSpc>
                <a:spcPts val="3000"/>
              </a:lnSpc>
            </a:pPr>
            <a:r>
              <a:rPr lang="en-US" sz="3000">
                <a:solidFill>
                  <a:srgbClr val="000000"/>
                </a:solidFill>
                <a:latin typeface="Muli Light"/>
              </a:rPr>
              <a:t>The pi-pi interaction in thiophene-like systems remains unexplored, and future studies could involve using more complex molecules to investigate this phenomenon. Additionally, exploring the effects of different solvents and incorporating substitutions in both the monomer and dimer of the molecule could provide valuable insights.</a:t>
            </a:r>
          </a:p>
          <a:p>
            <a:pPr algn="l">
              <a:lnSpc>
                <a:spcPts val="3000"/>
              </a:lnSpc>
            </a:pPr>
            <a:endParaRPr lang="en-US" sz="3000">
              <a:solidFill>
                <a:srgbClr val="000000"/>
              </a:solidFill>
              <a:latin typeface="Muli Light"/>
            </a:endParaRPr>
          </a:p>
          <a:p>
            <a:pPr algn="l">
              <a:lnSpc>
                <a:spcPts val="3000"/>
              </a:lnSpc>
            </a:pPr>
            <a:endParaRPr lang="en-US" sz="3000">
              <a:solidFill>
                <a:srgbClr val="000000"/>
              </a:solidFill>
              <a:latin typeface="Muli Light"/>
            </a:endParaRPr>
          </a:p>
        </p:txBody>
      </p:sp>
      <p:sp>
        <p:nvSpPr>
          <p:cNvPr id="3" name="TextBox 3"/>
          <p:cNvSpPr txBox="1"/>
          <p:nvPr/>
        </p:nvSpPr>
        <p:spPr>
          <a:xfrm>
            <a:off x="1729837" y="3151321"/>
            <a:ext cx="8496705" cy="1201699"/>
          </a:xfrm>
          <a:prstGeom prst="rect">
            <a:avLst/>
          </a:prstGeom>
        </p:spPr>
        <p:txBody>
          <a:bodyPr lIns="0" tIns="0" rIns="0" bIns="0" rtlCol="0" anchor="t">
            <a:spAutoFit/>
          </a:bodyPr>
          <a:lstStyle/>
          <a:p>
            <a:pPr algn="l">
              <a:lnSpc>
                <a:spcPts val="9060"/>
              </a:lnSpc>
            </a:pPr>
            <a:r>
              <a:rPr lang="en-US" sz="9060" spc="453">
                <a:solidFill>
                  <a:srgbClr val="09418C"/>
                </a:solidFill>
                <a:latin typeface="Anton"/>
              </a:rPr>
              <a:t>FUTURE SCOPE</a:t>
            </a:r>
          </a:p>
        </p:txBody>
      </p:sp>
      <p:grpSp>
        <p:nvGrpSpPr>
          <p:cNvPr id="4" name="Group 4"/>
          <p:cNvGrpSpPr/>
          <p:nvPr/>
        </p:nvGrpSpPr>
        <p:grpSpPr>
          <a:xfrm>
            <a:off x="17259300" y="9258300"/>
            <a:ext cx="1028700" cy="1028700"/>
            <a:chOff x="0" y="0"/>
            <a:chExt cx="270933" cy="270933"/>
          </a:xfrm>
        </p:grpSpPr>
        <p:sp>
          <p:nvSpPr>
            <p:cNvPr id="5" name="Freeform 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6" name="TextBox 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749689" y="0"/>
            <a:ext cx="10788622" cy="10287000"/>
            <a:chOff x="0" y="0"/>
            <a:chExt cx="2841448" cy="2709333"/>
          </a:xfrm>
        </p:grpSpPr>
        <p:sp>
          <p:nvSpPr>
            <p:cNvPr id="4" name="Freeform 4"/>
            <p:cNvSpPr/>
            <p:nvPr/>
          </p:nvSpPr>
          <p:spPr>
            <a:xfrm>
              <a:off x="0" y="0"/>
              <a:ext cx="2841448" cy="2709333"/>
            </a:xfrm>
            <a:custGeom>
              <a:avLst/>
              <a:gdLst/>
              <a:ahLst/>
              <a:cxnLst/>
              <a:rect l="l" t="t" r="r" b="b"/>
              <a:pathLst>
                <a:path w="2841448" h="2709333">
                  <a:moveTo>
                    <a:pt x="0" y="0"/>
                  </a:moveTo>
                  <a:lnTo>
                    <a:pt x="2841448" y="0"/>
                  </a:lnTo>
                  <a:lnTo>
                    <a:pt x="2841448" y="2709333"/>
                  </a:lnTo>
                  <a:lnTo>
                    <a:pt x="0" y="2709333"/>
                  </a:lnTo>
                  <a:close/>
                </a:path>
              </a:pathLst>
            </a:custGeom>
            <a:solidFill>
              <a:srgbClr val="F1BF34">
                <a:alpha val="74902"/>
              </a:srgbClr>
            </a:solidFill>
          </p:spPr>
        </p:sp>
        <p:sp>
          <p:nvSpPr>
            <p:cNvPr id="5" name="TextBox 5"/>
            <p:cNvSpPr txBox="1"/>
            <p:nvPr/>
          </p:nvSpPr>
          <p:spPr>
            <a:xfrm>
              <a:off x="0" y="-38100"/>
              <a:ext cx="2841448"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49689" y="3442862"/>
            <a:ext cx="10788622" cy="3229826"/>
          </a:xfrm>
          <a:prstGeom prst="rect">
            <a:avLst/>
          </a:prstGeom>
        </p:spPr>
        <p:txBody>
          <a:bodyPr lIns="0" tIns="0" rIns="0" bIns="0" rtlCol="0" anchor="t">
            <a:spAutoFit/>
          </a:bodyPr>
          <a:lstStyle/>
          <a:p>
            <a:pPr algn="ctr">
              <a:lnSpc>
                <a:spcPts val="12991"/>
              </a:lnSpc>
              <a:spcBef>
                <a:spcPct val="0"/>
              </a:spcBef>
            </a:pPr>
            <a:r>
              <a:rPr lang="en-US" sz="9279">
                <a:solidFill>
                  <a:srgbClr val="FFFFFF"/>
                </a:solidFill>
                <a:latin typeface="Anton"/>
              </a:rPr>
              <a:t>THANK</a:t>
            </a:r>
          </a:p>
          <a:p>
            <a:pPr algn="ctr">
              <a:lnSpc>
                <a:spcPts val="12991"/>
              </a:lnSpc>
              <a:spcBef>
                <a:spcPct val="0"/>
              </a:spcBef>
            </a:pPr>
            <a:r>
              <a:rPr lang="en-US" sz="9279">
                <a:solidFill>
                  <a:srgbClr val="FFFFFF"/>
                </a:solidFill>
                <a:latin typeface="Anton"/>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923953" y="2419503"/>
            <a:ext cx="4135667" cy="3577969"/>
          </a:xfrm>
          <a:custGeom>
            <a:avLst/>
            <a:gdLst/>
            <a:ahLst/>
            <a:cxnLst/>
            <a:rect l="l" t="t" r="r" b="b"/>
            <a:pathLst>
              <a:path w="4135667" h="3577969">
                <a:moveTo>
                  <a:pt x="0" y="0"/>
                </a:moveTo>
                <a:lnTo>
                  <a:pt x="4135667" y="0"/>
                </a:lnTo>
                <a:lnTo>
                  <a:pt x="4135667" y="3577969"/>
                </a:lnTo>
                <a:lnTo>
                  <a:pt x="0" y="3577969"/>
                </a:lnTo>
                <a:lnTo>
                  <a:pt x="0" y="0"/>
                </a:lnTo>
                <a:close/>
              </a:path>
            </a:pathLst>
          </a:custGeom>
          <a:blipFill>
            <a:blip r:embed="rId2"/>
            <a:stretch>
              <a:fillRect l="-1864" r="-1151"/>
            </a:stretch>
          </a:blipFill>
        </p:spPr>
      </p:sp>
      <p:sp>
        <p:nvSpPr>
          <p:cNvPr id="9" name="TextBox 9"/>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02</a:t>
            </a:r>
          </a:p>
        </p:txBody>
      </p:sp>
      <p:sp>
        <p:nvSpPr>
          <p:cNvPr id="10" name="TextBox 10"/>
          <p:cNvSpPr txBox="1"/>
          <p:nvPr/>
        </p:nvSpPr>
        <p:spPr>
          <a:xfrm>
            <a:off x="1242002" y="211961"/>
            <a:ext cx="15499569" cy="2207542"/>
          </a:xfrm>
          <a:prstGeom prst="rect">
            <a:avLst/>
          </a:prstGeom>
        </p:spPr>
        <p:txBody>
          <a:bodyPr lIns="0" tIns="0" rIns="0" bIns="0" rtlCol="0" anchor="t">
            <a:spAutoFit/>
          </a:bodyPr>
          <a:lstStyle/>
          <a:p>
            <a:pPr algn="ctr">
              <a:lnSpc>
                <a:spcPts val="5899"/>
              </a:lnSpc>
            </a:pPr>
            <a:r>
              <a:rPr lang="en-US" sz="4213" spc="383">
                <a:solidFill>
                  <a:srgbClr val="000000"/>
                </a:solidFill>
                <a:latin typeface="Anton"/>
              </a:rPr>
              <a:t>Computational study of thiophene via</a:t>
            </a:r>
          </a:p>
          <a:p>
            <a:pPr algn="ctr">
              <a:lnSpc>
                <a:spcPts val="5899"/>
              </a:lnSpc>
            </a:pPr>
            <a:r>
              <a:rPr lang="en-US" sz="4213" spc="383">
                <a:solidFill>
                  <a:srgbClr val="000000"/>
                </a:solidFill>
                <a:latin typeface="Anton"/>
              </a:rPr>
              <a:t> ab initio electronic structure calculations</a:t>
            </a:r>
          </a:p>
          <a:p>
            <a:pPr algn="ctr">
              <a:lnSpc>
                <a:spcPts val="5899"/>
              </a:lnSpc>
            </a:pPr>
            <a:endParaRPr lang="en-US" sz="4213" spc="383">
              <a:solidFill>
                <a:srgbClr val="000000"/>
              </a:solidFill>
              <a:latin typeface="Anton"/>
            </a:endParaRPr>
          </a:p>
        </p:txBody>
      </p:sp>
      <p:sp>
        <p:nvSpPr>
          <p:cNvPr id="11" name="TextBox 11"/>
          <p:cNvSpPr txBox="1"/>
          <p:nvPr/>
        </p:nvSpPr>
        <p:spPr>
          <a:xfrm>
            <a:off x="-725185" y="7638274"/>
            <a:ext cx="7649138" cy="1269459"/>
          </a:xfrm>
          <a:prstGeom prst="rect">
            <a:avLst/>
          </a:prstGeom>
        </p:spPr>
        <p:txBody>
          <a:bodyPr lIns="0" tIns="0" rIns="0" bIns="0" rtlCol="0" anchor="t">
            <a:spAutoFit/>
          </a:bodyPr>
          <a:lstStyle/>
          <a:p>
            <a:pPr algn="ctr">
              <a:lnSpc>
                <a:spcPts val="5104"/>
              </a:lnSpc>
            </a:pPr>
            <a:r>
              <a:rPr lang="en-US" sz="3646">
                <a:solidFill>
                  <a:srgbClr val="000000"/>
                </a:solidFill>
                <a:latin typeface="Muli"/>
              </a:rPr>
              <a:t>Presented  by -</a:t>
            </a:r>
          </a:p>
          <a:p>
            <a:pPr algn="ctr">
              <a:lnSpc>
                <a:spcPts val="5104"/>
              </a:lnSpc>
            </a:pPr>
            <a:r>
              <a:rPr lang="en-US" sz="3646">
                <a:solidFill>
                  <a:srgbClr val="000000"/>
                </a:solidFill>
                <a:latin typeface="Muli"/>
              </a:rPr>
              <a:t>Seveli Kaur|22057019</a:t>
            </a:r>
          </a:p>
        </p:txBody>
      </p:sp>
      <p:sp>
        <p:nvSpPr>
          <p:cNvPr id="12" name="TextBox 12"/>
          <p:cNvSpPr txBox="1"/>
          <p:nvPr/>
        </p:nvSpPr>
        <p:spPr>
          <a:xfrm>
            <a:off x="11279514" y="7638274"/>
            <a:ext cx="7649138" cy="1269459"/>
          </a:xfrm>
          <a:prstGeom prst="rect">
            <a:avLst/>
          </a:prstGeom>
        </p:spPr>
        <p:txBody>
          <a:bodyPr lIns="0" tIns="0" rIns="0" bIns="0" rtlCol="0" anchor="t">
            <a:spAutoFit/>
          </a:bodyPr>
          <a:lstStyle/>
          <a:p>
            <a:pPr algn="ctr">
              <a:lnSpc>
                <a:spcPts val="5104"/>
              </a:lnSpc>
            </a:pPr>
            <a:r>
              <a:rPr lang="en-US" sz="3646">
                <a:solidFill>
                  <a:srgbClr val="000000"/>
                </a:solidFill>
                <a:latin typeface="Muli"/>
              </a:rPr>
              <a:t>Supervisior - </a:t>
            </a:r>
          </a:p>
          <a:p>
            <a:pPr algn="ctr">
              <a:lnSpc>
                <a:spcPts val="5104"/>
              </a:lnSpc>
            </a:pPr>
            <a:r>
              <a:rPr lang="en-US" sz="3646">
                <a:solidFill>
                  <a:srgbClr val="000000"/>
                </a:solidFill>
                <a:latin typeface="Muli"/>
              </a:rPr>
              <a:t>Dr. V. Ramanathan </a:t>
            </a:r>
          </a:p>
        </p:txBody>
      </p:sp>
      <p:sp>
        <p:nvSpPr>
          <p:cNvPr id="13" name="TextBox 13"/>
          <p:cNvSpPr txBox="1"/>
          <p:nvPr/>
        </p:nvSpPr>
        <p:spPr>
          <a:xfrm>
            <a:off x="5319431" y="6277297"/>
            <a:ext cx="7649138" cy="621759"/>
          </a:xfrm>
          <a:prstGeom prst="rect">
            <a:avLst/>
          </a:prstGeom>
        </p:spPr>
        <p:txBody>
          <a:bodyPr lIns="0" tIns="0" rIns="0" bIns="0" rtlCol="0" anchor="t">
            <a:spAutoFit/>
          </a:bodyPr>
          <a:lstStyle/>
          <a:p>
            <a:pPr algn="ctr">
              <a:lnSpc>
                <a:spcPts val="5104"/>
              </a:lnSpc>
            </a:pPr>
            <a:r>
              <a:rPr lang="en-US" sz="3646">
                <a:solidFill>
                  <a:srgbClr val="000000"/>
                </a:solidFill>
                <a:latin typeface="Muli Bold"/>
              </a:rPr>
              <a:t>Department of Chemistry, IIT BHU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4895648" y="2671829"/>
            <a:ext cx="8496705"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rPr>
              <a:t>OVERVIEW</a:t>
            </a:r>
          </a:p>
        </p:txBody>
      </p:sp>
      <p:grpSp>
        <p:nvGrpSpPr>
          <p:cNvPr id="3" name="Group 3"/>
          <p:cNvGrpSpPr/>
          <p:nvPr/>
        </p:nvGrpSpPr>
        <p:grpSpPr>
          <a:xfrm>
            <a:off x="9502166" y="4075459"/>
            <a:ext cx="1028700" cy="3360643"/>
            <a:chOff x="0" y="0"/>
            <a:chExt cx="270933" cy="885108"/>
          </a:xfrm>
        </p:grpSpPr>
        <p:sp>
          <p:nvSpPr>
            <p:cNvPr id="4" name="Freeform 4"/>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sp>
        <p:sp>
          <p:nvSpPr>
            <p:cNvPr id="5" name="TextBox 5"/>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07361" y="4545469"/>
            <a:ext cx="3777199" cy="400050"/>
          </a:xfrm>
          <a:prstGeom prst="rect">
            <a:avLst/>
          </a:prstGeom>
        </p:spPr>
        <p:txBody>
          <a:bodyPr lIns="0" tIns="0" rIns="0" bIns="0" rtlCol="0" anchor="t">
            <a:spAutoFit/>
          </a:bodyPr>
          <a:lstStyle/>
          <a:p>
            <a:pPr algn="l">
              <a:lnSpc>
                <a:spcPts val="3000"/>
              </a:lnSpc>
            </a:pPr>
            <a:r>
              <a:rPr lang="en-US" sz="3000">
                <a:solidFill>
                  <a:srgbClr val="000000"/>
                </a:solidFill>
                <a:latin typeface="Muli Light"/>
              </a:rPr>
              <a:t>Introduction</a:t>
            </a:r>
          </a:p>
        </p:txBody>
      </p:sp>
      <p:sp>
        <p:nvSpPr>
          <p:cNvPr id="7" name="TextBox 7"/>
          <p:cNvSpPr txBox="1"/>
          <p:nvPr/>
        </p:nvSpPr>
        <p:spPr>
          <a:xfrm>
            <a:off x="3807361" y="5285880"/>
            <a:ext cx="4803239" cy="384721"/>
          </a:xfrm>
          <a:prstGeom prst="rect">
            <a:avLst/>
          </a:prstGeom>
        </p:spPr>
        <p:txBody>
          <a:bodyPr wrap="square" lIns="0" tIns="0" rIns="0" bIns="0" rtlCol="0" anchor="t">
            <a:spAutoFit/>
          </a:bodyPr>
          <a:lstStyle/>
          <a:p>
            <a:pPr algn="l">
              <a:lnSpc>
                <a:spcPts val="3000"/>
              </a:lnSpc>
            </a:pPr>
            <a:r>
              <a:rPr lang="en-US" sz="3000" dirty="0">
                <a:solidFill>
                  <a:srgbClr val="000000"/>
                </a:solidFill>
                <a:latin typeface="Muli Light"/>
              </a:rPr>
              <a:t>Computational Details </a:t>
            </a:r>
          </a:p>
        </p:txBody>
      </p:sp>
      <p:sp>
        <p:nvSpPr>
          <p:cNvPr id="8" name="TextBox 8"/>
          <p:cNvSpPr txBox="1"/>
          <p:nvPr/>
        </p:nvSpPr>
        <p:spPr>
          <a:xfrm>
            <a:off x="3807361" y="6028830"/>
            <a:ext cx="3379147"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rPr>
              <a:t>Result</a:t>
            </a:r>
          </a:p>
        </p:txBody>
      </p:sp>
      <p:sp>
        <p:nvSpPr>
          <p:cNvPr id="9" name="TextBox 9"/>
          <p:cNvSpPr txBox="1"/>
          <p:nvPr/>
        </p:nvSpPr>
        <p:spPr>
          <a:xfrm>
            <a:off x="3807361" y="6771780"/>
            <a:ext cx="3777199" cy="400050"/>
          </a:xfrm>
          <a:prstGeom prst="rect">
            <a:avLst/>
          </a:prstGeom>
        </p:spPr>
        <p:txBody>
          <a:bodyPr lIns="0" tIns="0" rIns="0" bIns="0" rtlCol="0" anchor="t">
            <a:spAutoFit/>
          </a:bodyPr>
          <a:lstStyle/>
          <a:p>
            <a:pPr algn="l">
              <a:lnSpc>
                <a:spcPts val="3000"/>
              </a:lnSpc>
            </a:pPr>
            <a:r>
              <a:rPr lang="en-US" sz="3000">
                <a:solidFill>
                  <a:srgbClr val="000000"/>
                </a:solidFill>
                <a:latin typeface="Muli Light"/>
              </a:rPr>
              <a:t>Conclusion</a:t>
            </a:r>
          </a:p>
        </p:txBody>
      </p:sp>
      <p:sp>
        <p:nvSpPr>
          <p:cNvPr id="10" name="TextBox 10"/>
          <p:cNvSpPr txBox="1"/>
          <p:nvPr/>
        </p:nvSpPr>
        <p:spPr>
          <a:xfrm>
            <a:off x="10770738" y="4316869"/>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rPr>
              <a:t>Future Scope</a:t>
            </a:r>
          </a:p>
        </p:txBody>
      </p:sp>
      <p:sp>
        <p:nvSpPr>
          <p:cNvPr id="11" name="TextBox 11"/>
          <p:cNvSpPr txBox="1"/>
          <p:nvPr/>
        </p:nvSpPr>
        <p:spPr>
          <a:xfrm>
            <a:off x="10770738" y="5040769"/>
            <a:ext cx="3777199" cy="400050"/>
          </a:xfrm>
          <a:prstGeom prst="rect">
            <a:avLst/>
          </a:prstGeom>
        </p:spPr>
        <p:txBody>
          <a:bodyPr lIns="0" tIns="0" rIns="0" bIns="0" rtlCol="0" anchor="t">
            <a:spAutoFit/>
          </a:bodyPr>
          <a:lstStyle/>
          <a:p>
            <a:pPr algn="l">
              <a:lnSpc>
                <a:spcPts val="3000"/>
              </a:lnSpc>
            </a:pPr>
            <a:r>
              <a:rPr lang="en-US" sz="3000">
                <a:solidFill>
                  <a:srgbClr val="000000"/>
                </a:solidFill>
                <a:latin typeface="Muli Light"/>
              </a:rPr>
              <a:t>Acknowledgement </a:t>
            </a:r>
          </a:p>
        </p:txBody>
      </p:sp>
      <p:grpSp>
        <p:nvGrpSpPr>
          <p:cNvPr id="12" name="Group 12"/>
          <p:cNvGrpSpPr/>
          <p:nvPr/>
        </p:nvGrpSpPr>
        <p:grpSpPr>
          <a:xfrm>
            <a:off x="2535307" y="4149753"/>
            <a:ext cx="1028700" cy="3360643"/>
            <a:chOff x="0" y="0"/>
            <a:chExt cx="270933" cy="885108"/>
          </a:xfrm>
        </p:grpSpPr>
        <p:sp>
          <p:nvSpPr>
            <p:cNvPr id="13" name="Freeform 13"/>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sp>
        <p:sp>
          <p:nvSpPr>
            <p:cNvPr id="14" name="TextBox 14"/>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625428" y="4523244"/>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01</a:t>
            </a:r>
          </a:p>
        </p:txBody>
      </p:sp>
      <p:sp>
        <p:nvSpPr>
          <p:cNvPr id="16" name="TextBox 16"/>
          <p:cNvSpPr txBox="1"/>
          <p:nvPr/>
        </p:nvSpPr>
        <p:spPr>
          <a:xfrm>
            <a:off x="2625428" y="5263655"/>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02</a:t>
            </a:r>
          </a:p>
        </p:txBody>
      </p:sp>
      <p:sp>
        <p:nvSpPr>
          <p:cNvPr id="17" name="TextBox 17"/>
          <p:cNvSpPr txBox="1"/>
          <p:nvPr/>
        </p:nvSpPr>
        <p:spPr>
          <a:xfrm>
            <a:off x="2625428" y="6006605"/>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03</a:t>
            </a:r>
          </a:p>
        </p:txBody>
      </p:sp>
      <p:sp>
        <p:nvSpPr>
          <p:cNvPr id="18" name="TextBox 18"/>
          <p:cNvSpPr txBox="1"/>
          <p:nvPr/>
        </p:nvSpPr>
        <p:spPr>
          <a:xfrm>
            <a:off x="2625428" y="6743205"/>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04</a:t>
            </a:r>
          </a:p>
        </p:txBody>
      </p:sp>
      <p:sp>
        <p:nvSpPr>
          <p:cNvPr id="19" name="TextBox 19"/>
          <p:cNvSpPr txBox="1"/>
          <p:nvPr/>
        </p:nvSpPr>
        <p:spPr>
          <a:xfrm>
            <a:off x="9592287" y="4326394"/>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05</a:t>
            </a:r>
          </a:p>
        </p:txBody>
      </p:sp>
      <p:sp>
        <p:nvSpPr>
          <p:cNvPr id="20" name="TextBox 20"/>
          <p:cNvSpPr txBox="1"/>
          <p:nvPr/>
        </p:nvSpPr>
        <p:spPr>
          <a:xfrm>
            <a:off x="9592287" y="5015369"/>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06</a:t>
            </a:r>
          </a:p>
        </p:txBody>
      </p:sp>
      <p:sp>
        <p:nvSpPr>
          <p:cNvPr id="21" name="TextBox 21"/>
          <p:cNvSpPr txBox="1"/>
          <p:nvPr/>
        </p:nvSpPr>
        <p:spPr>
          <a:xfrm>
            <a:off x="7219830" y="6006605"/>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07</a:t>
            </a:r>
          </a:p>
        </p:txBody>
      </p:sp>
      <p:sp>
        <p:nvSpPr>
          <p:cNvPr id="22" name="TextBox 22"/>
          <p:cNvSpPr txBox="1"/>
          <p:nvPr/>
        </p:nvSpPr>
        <p:spPr>
          <a:xfrm>
            <a:off x="7219830" y="6743205"/>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08</a:t>
            </a:r>
          </a:p>
        </p:txBody>
      </p:sp>
      <p:sp>
        <p:nvSpPr>
          <p:cNvPr id="23" name="TextBox 23"/>
          <p:cNvSpPr txBox="1"/>
          <p:nvPr/>
        </p:nvSpPr>
        <p:spPr>
          <a:xfrm>
            <a:off x="11810880" y="4554994"/>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09</a:t>
            </a:r>
          </a:p>
        </p:txBody>
      </p:sp>
      <p:sp>
        <p:nvSpPr>
          <p:cNvPr id="24" name="TextBox 24"/>
          <p:cNvSpPr txBox="1"/>
          <p:nvPr/>
        </p:nvSpPr>
        <p:spPr>
          <a:xfrm>
            <a:off x="11810880" y="5295405"/>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10</a:t>
            </a:r>
          </a:p>
        </p:txBody>
      </p:sp>
      <p:sp>
        <p:nvSpPr>
          <p:cNvPr id="25" name="TextBox 25"/>
          <p:cNvSpPr txBox="1"/>
          <p:nvPr/>
        </p:nvSpPr>
        <p:spPr>
          <a:xfrm>
            <a:off x="11810880" y="6038355"/>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11</a:t>
            </a:r>
          </a:p>
        </p:txBody>
      </p:sp>
      <p:grpSp>
        <p:nvGrpSpPr>
          <p:cNvPr id="26" name="Group 26"/>
          <p:cNvGrpSpPr/>
          <p:nvPr/>
        </p:nvGrpSpPr>
        <p:grpSpPr>
          <a:xfrm>
            <a:off x="17259300" y="9258300"/>
            <a:ext cx="1028700" cy="1028700"/>
            <a:chOff x="0" y="0"/>
            <a:chExt cx="270933" cy="270933"/>
          </a:xfrm>
        </p:grpSpPr>
        <p:sp>
          <p:nvSpPr>
            <p:cNvPr id="27" name="Freeform 2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28" name="TextBox 2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0"/>
            <a:ext cx="1028700" cy="1028700"/>
            <a:chOff x="0" y="0"/>
            <a:chExt cx="270933" cy="270933"/>
          </a:xfrm>
        </p:grpSpPr>
        <p:sp>
          <p:nvSpPr>
            <p:cNvPr id="30" name="Freeform 3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31" name="TextBox 3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4" name="Group 4"/>
          <p:cNvGrpSpPr/>
          <p:nvPr/>
        </p:nvGrpSpPr>
        <p:grpSpPr>
          <a:xfrm>
            <a:off x="17259300" y="9258300"/>
            <a:ext cx="1028700" cy="1028700"/>
            <a:chOff x="0" y="0"/>
            <a:chExt cx="270933" cy="270933"/>
          </a:xfrm>
        </p:grpSpPr>
        <p:sp>
          <p:nvSpPr>
            <p:cNvPr id="5" name="Freeform 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6" name="TextBox 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941219" y="4947796"/>
            <a:ext cx="12405563" cy="1201699"/>
          </a:xfrm>
          <a:prstGeom prst="rect">
            <a:avLst/>
          </a:prstGeom>
        </p:spPr>
        <p:txBody>
          <a:bodyPr lIns="0" tIns="0" rIns="0" bIns="0" rtlCol="0" anchor="t">
            <a:spAutoFit/>
          </a:bodyPr>
          <a:lstStyle/>
          <a:p>
            <a:pPr algn="ctr">
              <a:lnSpc>
                <a:spcPts val="9060"/>
              </a:lnSpc>
            </a:pPr>
            <a:r>
              <a:rPr lang="en-US" sz="9060" dirty="0">
                <a:solidFill>
                  <a:srgbClr val="09418C"/>
                </a:solidFill>
                <a:latin typeface="Anton"/>
              </a:rPr>
              <a:t>INTRODUCTION</a:t>
            </a:r>
          </a:p>
        </p:txBody>
      </p:sp>
      <p:sp>
        <p:nvSpPr>
          <p:cNvPr id="11" name="TextBox 1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04</a:t>
            </a:r>
          </a:p>
        </p:txBody>
      </p:sp>
      <p:sp>
        <p:nvSpPr>
          <p:cNvPr id="12" name="TextBox 12"/>
          <p:cNvSpPr txBox="1"/>
          <p:nvPr/>
        </p:nvSpPr>
        <p:spPr>
          <a:xfrm>
            <a:off x="0" y="6609817"/>
            <a:ext cx="17996980" cy="3997424"/>
          </a:xfrm>
          <a:prstGeom prst="rect">
            <a:avLst/>
          </a:prstGeom>
        </p:spPr>
        <p:txBody>
          <a:bodyPr lIns="0" tIns="0" rIns="0" bIns="0" rtlCol="0" anchor="t">
            <a:spAutoFit/>
          </a:bodyPr>
          <a:lstStyle/>
          <a:p>
            <a:pPr marL="888015" lvl="1" indent="-444007" algn="just">
              <a:lnSpc>
                <a:spcPts val="5511"/>
              </a:lnSpc>
              <a:buFont typeface="Arial"/>
              <a:buChar char="•"/>
            </a:pPr>
            <a:r>
              <a:rPr lang="en-US" sz="4113" spc="-226" dirty="0">
                <a:solidFill>
                  <a:srgbClr val="000000"/>
                </a:solidFill>
                <a:latin typeface="Muli"/>
              </a:rPr>
              <a:t>Thiophene is a versatile compound with aromatic properties and exceptional electronic characteristics.</a:t>
            </a:r>
          </a:p>
          <a:p>
            <a:pPr marL="888015" lvl="1" indent="-444007" algn="just">
              <a:lnSpc>
                <a:spcPts val="5511"/>
              </a:lnSpc>
              <a:buFont typeface="Arial"/>
              <a:buChar char="•"/>
            </a:pPr>
            <a:r>
              <a:rPr lang="en-US" sz="4113" spc="-226" dirty="0">
                <a:solidFill>
                  <a:srgbClr val="000000"/>
                </a:solidFill>
                <a:latin typeface="Muli"/>
              </a:rPr>
              <a:t>It has gained considerable interest in material chemistry, electronics, optoelectronics, and medicinal chemistry.</a:t>
            </a:r>
          </a:p>
          <a:p>
            <a:pPr algn="l">
              <a:lnSpc>
                <a:spcPts val="4195"/>
              </a:lnSpc>
            </a:pPr>
            <a:endParaRPr lang="en-US" sz="4113" spc="-226" dirty="0">
              <a:solidFill>
                <a:srgbClr val="000000"/>
              </a:solidFill>
              <a:latin typeface="Muli"/>
            </a:endParaRPr>
          </a:p>
          <a:p>
            <a:pPr algn="ctr">
              <a:lnSpc>
                <a:spcPts val="5758"/>
              </a:lnSpc>
              <a:spcBef>
                <a:spcPct val="0"/>
              </a:spcBef>
            </a:pPr>
            <a:endParaRPr lang="en-US" sz="4113" spc="-226" dirty="0">
              <a:solidFill>
                <a:srgbClr val="000000"/>
              </a:solidFill>
              <a:latin typeface="Muli"/>
            </a:endParaRPr>
          </a:p>
        </p:txBody>
      </p:sp>
      <p:sp>
        <p:nvSpPr>
          <p:cNvPr id="24" name="TextBox 23">
            <a:extLst>
              <a:ext uri="{FF2B5EF4-FFF2-40B4-BE49-F238E27FC236}">
                <a16:creationId xmlns:a16="http://schemas.microsoft.com/office/drawing/2014/main" id="{9AB60A8A-07ED-A511-986A-6574FFB2FC3E}"/>
              </a:ext>
            </a:extLst>
          </p:cNvPr>
          <p:cNvSpPr txBox="1"/>
          <p:nvPr/>
        </p:nvSpPr>
        <p:spPr>
          <a:xfrm>
            <a:off x="0" y="2171700"/>
            <a:ext cx="18288000" cy="2209799"/>
          </a:xfrm>
          <a:prstGeom prst="rect">
            <a:avLst/>
          </a:prstGeom>
          <a:noFill/>
        </p:spPr>
        <p:txBody>
          <a:bodyPr wrap="square">
            <a:spAutoFit/>
          </a:bodyPr>
          <a:lstStyle/>
          <a:p>
            <a:endParaRPr lang="en-IN" dirty="0"/>
          </a:p>
        </p:txBody>
      </p:sp>
      <p:pic>
        <p:nvPicPr>
          <p:cNvPr id="28" name="Picture 27">
            <a:extLst>
              <a:ext uri="{FF2B5EF4-FFF2-40B4-BE49-F238E27FC236}">
                <a16:creationId xmlns:a16="http://schemas.microsoft.com/office/drawing/2014/main" id="{7D6B6BDA-F955-21EF-9411-70443F60E51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8806" t="1281" r="3353" b="2564"/>
          <a:stretch/>
        </p:blipFill>
        <p:spPr>
          <a:xfrm rot="16200000">
            <a:off x="8039100" y="-6337247"/>
            <a:ext cx="2209801" cy="182880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05</a:t>
            </a:r>
          </a:p>
        </p:txBody>
      </p:sp>
      <p:sp>
        <p:nvSpPr>
          <p:cNvPr id="9" name="TextBox 9"/>
          <p:cNvSpPr txBox="1"/>
          <p:nvPr/>
        </p:nvSpPr>
        <p:spPr>
          <a:xfrm>
            <a:off x="433941" y="904875"/>
            <a:ext cx="16915480" cy="10987944"/>
          </a:xfrm>
          <a:prstGeom prst="rect">
            <a:avLst/>
          </a:prstGeom>
        </p:spPr>
        <p:txBody>
          <a:bodyPr lIns="0" tIns="0" rIns="0" bIns="0" rtlCol="0" anchor="t">
            <a:spAutoFit/>
          </a:bodyPr>
          <a:lstStyle/>
          <a:p>
            <a:pPr algn="just">
              <a:lnSpc>
                <a:spcPts val="6206"/>
              </a:lnSpc>
            </a:pPr>
            <a:r>
              <a:rPr lang="en-US" sz="4109" spc="-226" dirty="0">
                <a:solidFill>
                  <a:srgbClr val="000000"/>
                </a:solidFill>
                <a:latin typeface="Muli"/>
              </a:rPr>
              <a:t>-Thiophene polymers and oligomers are promising for conductive, optical, and biomedical applications.</a:t>
            </a:r>
          </a:p>
          <a:p>
            <a:pPr algn="just">
              <a:lnSpc>
                <a:spcPts val="6206"/>
              </a:lnSpc>
            </a:pPr>
            <a:endParaRPr lang="en-US" sz="4109" spc="-226" dirty="0">
              <a:solidFill>
                <a:srgbClr val="000000"/>
              </a:solidFill>
              <a:latin typeface="Muli"/>
            </a:endParaRPr>
          </a:p>
          <a:p>
            <a:pPr algn="just">
              <a:lnSpc>
                <a:spcPts val="6206"/>
              </a:lnSpc>
            </a:pPr>
            <a:r>
              <a:rPr lang="en-US" sz="4109" spc="-226" dirty="0">
                <a:solidFill>
                  <a:srgbClr val="000000"/>
                </a:solidFill>
                <a:latin typeface="Muli"/>
              </a:rPr>
              <a:t>-Incorporating thiophene units into polymers can modify their thermomechanical properties.</a:t>
            </a:r>
          </a:p>
          <a:p>
            <a:pPr algn="just">
              <a:lnSpc>
                <a:spcPts val="6206"/>
              </a:lnSpc>
            </a:pPr>
            <a:endParaRPr lang="en-US" sz="4109" spc="-226" dirty="0">
              <a:solidFill>
                <a:srgbClr val="000000"/>
              </a:solidFill>
              <a:latin typeface="Muli"/>
            </a:endParaRPr>
          </a:p>
          <a:p>
            <a:pPr algn="just">
              <a:lnSpc>
                <a:spcPts val="6206"/>
              </a:lnSpc>
            </a:pPr>
            <a:r>
              <a:rPr lang="en-US" sz="4109" spc="-226" dirty="0">
                <a:solidFill>
                  <a:srgbClr val="000000"/>
                </a:solidFill>
                <a:latin typeface="Muli"/>
              </a:rPr>
              <a:t>-This presentation delves into the intermolecular interactions of thiophene dimers, focusing on π-stacking phenomena.</a:t>
            </a:r>
          </a:p>
          <a:p>
            <a:pPr algn="just">
              <a:lnSpc>
                <a:spcPts val="6206"/>
              </a:lnSpc>
            </a:pPr>
            <a:endParaRPr lang="en-US" sz="4109" spc="-226" dirty="0">
              <a:solidFill>
                <a:srgbClr val="000000"/>
              </a:solidFill>
              <a:latin typeface="Muli"/>
            </a:endParaRPr>
          </a:p>
          <a:p>
            <a:pPr algn="just">
              <a:lnSpc>
                <a:spcPts val="6206"/>
              </a:lnSpc>
            </a:pPr>
            <a:r>
              <a:rPr lang="en-US" sz="4109" spc="-226" dirty="0">
                <a:solidFill>
                  <a:srgbClr val="000000"/>
                </a:solidFill>
                <a:latin typeface="Muli"/>
              </a:rPr>
              <a:t>-Computational methods like DFT and MP2 are utilized to study electrostatics, dispersion, and charge-transfer interactions in thiophene dimers.</a:t>
            </a:r>
          </a:p>
          <a:p>
            <a:pPr algn="just">
              <a:lnSpc>
                <a:spcPts val="5991"/>
              </a:lnSpc>
            </a:pPr>
            <a:endParaRPr lang="en-US" sz="4109" spc="-226" dirty="0">
              <a:solidFill>
                <a:srgbClr val="000000"/>
              </a:solidFill>
              <a:latin typeface="Muli"/>
            </a:endParaRPr>
          </a:p>
          <a:p>
            <a:pPr algn="just">
              <a:lnSpc>
                <a:spcPts val="5991"/>
              </a:lnSpc>
            </a:pPr>
            <a:endParaRPr lang="en-US" sz="4109" spc="-226" dirty="0">
              <a:solidFill>
                <a:srgbClr val="000000"/>
              </a:solidFill>
              <a:latin typeface="Muli"/>
            </a:endParaRPr>
          </a:p>
          <a:p>
            <a:pPr algn="just">
              <a:lnSpc>
                <a:spcPts val="5991"/>
              </a:lnSpc>
            </a:pPr>
            <a:endParaRPr lang="en-US" sz="4109" spc="-226" dirty="0">
              <a:solidFill>
                <a:srgbClr val="000000"/>
              </a:solidFill>
              <a:latin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0" y="3544849"/>
            <a:ext cx="9832466" cy="3816059"/>
            <a:chOff x="0" y="0"/>
            <a:chExt cx="2589621" cy="1005053"/>
          </a:xfrm>
        </p:grpSpPr>
        <p:sp>
          <p:nvSpPr>
            <p:cNvPr id="3" name="Freeform 3"/>
            <p:cNvSpPr/>
            <p:nvPr/>
          </p:nvSpPr>
          <p:spPr>
            <a:xfrm>
              <a:off x="0" y="0"/>
              <a:ext cx="2589621" cy="1005053"/>
            </a:xfrm>
            <a:custGeom>
              <a:avLst/>
              <a:gdLst/>
              <a:ahLst/>
              <a:cxnLst/>
              <a:rect l="l" t="t" r="r" b="b"/>
              <a:pathLst>
                <a:path w="2589621" h="1005053">
                  <a:moveTo>
                    <a:pt x="0" y="0"/>
                  </a:moveTo>
                  <a:lnTo>
                    <a:pt x="2589621" y="0"/>
                  </a:lnTo>
                  <a:lnTo>
                    <a:pt x="2589621" y="1005053"/>
                  </a:lnTo>
                  <a:lnTo>
                    <a:pt x="0" y="1005053"/>
                  </a:lnTo>
                  <a:close/>
                </a:path>
              </a:pathLst>
            </a:custGeom>
            <a:solidFill>
              <a:srgbClr val="155CBB">
                <a:alpha val="74902"/>
              </a:srgbClr>
            </a:solidFill>
          </p:spPr>
        </p:sp>
        <p:sp>
          <p:nvSpPr>
            <p:cNvPr id="4" name="TextBox 4"/>
            <p:cNvSpPr txBox="1"/>
            <p:nvPr/>
          </p:nvSpPr>
          <p:spPr>
            <a:xfrm>
              <a:off x="0" y="-38100"/>
              <a:ext cx="2589621" cy="104315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32466" y="3544849"/>
            <a:ext cx="8455534" cy="3816059"/>
            <a:chOff x="0" y="0"/>
            <a:chExt cx="11274046" cy="5088079"/>
          </a:xfrm>
        </p:grpSpPr>
        <p:pic>
          <p:nvPicPr>
            <p:cNvPr id="6" name="Picture 6"/>
            <p:cNvPicPr>
              <a:picLocks noChangeAspect="1"/>
            </p:cNvPicPr>
            <p:nvPr/>
          </p:nvPicPr>
          <p:blipFill>
            <a:blip r:embed="rId2"/>
            <a:srcRect t="16130" b="16130"/>
            <a:stretch>
              <a:fillRect/>
            </a:stretch>
          </p:blipFill>
          <p:spPr>
            <a:xfrm>
              <a:off x="0" y="0"/>
              <a:ext cx="11274046" cy="5088079"/>
            </a:xfrm>
            <a:prstGeom prst="rect">
              <a:avLst/>
            </a:prstGeom>
          </p:spPr>
        </p:pic>
      </p:grpSp>
      <p:grpSp>
        <p:nvGrpSpPr>
          <p:cNvPr id="7" name="Group 7"/>
          <p:cNvGrpSpPr/>
          <p:nvPr/>
        </p:nvGrpSpPr>
        <p:grpSpPr>
          <a:xfrm>
            <a:off x="17259300" y="925830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12" name="TextBox 12"/>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36665" y="685800"/>
            <a:ext cx="8496705" cy="2344699"/>
          </a:xfrm>
          <a:prstGeom prst="rect">
            <a:avLst/>
          </a:prstGeom>
        </p:spPr>
        <p:txBody>
          <a:bodyPr lIns="0" tIns="0" rIns="0" bIns="0" rtlCol="0" anchor="t">
            <a:spAutoFit/>
          </a:bodyPr>
          <a:lstStyle/>
          <a:p>
            <a:pPr algn="l">
              <a:lnSpc>
                <a:spcPts val="9060"/>
              </a:lnSpc>
            </a:pPr>
            <a:r>
              <a:rPr lang="en-US" sz="9060" spc="453">
                <a:solidFill>
                  <a:srgbClr val="09418C"/>
                </a:solidFill>
                <a:latin typeface="Anton"/>
              </a:rPr>
              <a:t>COMPUTATIONAL DETAILS</a:t>
            </a:r>
          </a:p>
        </p:txBody>
      </p:sp>
      <p:sp>
        <p:nvSpPr>
          <p:cNvPr id="14" name="TextBox 14"/>
          <p:cNvSpPr txBox="1"/>
          <p:nvPr/>
        </p:nvSpPr>
        <p:spPr>
          <a:xfrm>
            <a:off x="1336712" y="3953288"/>
            <a:ext cx="7159043" cy="3448050"/>
          </a:xfrm>
          <a:prstGeom prst="rect">
            <a:avLst/>
          </a:prstGeom>
        </p:spPr>
        <p:txBody>
          <a:bodyPr lIns="0" tIns="0" rIns="0" bIns="0" rtlCol="0" anchor="t">
            <a:spAutoFit/>
          </a:bodyPr>
          <a:lstStyle/>
          <a:p>
            <a:pPr algn="l">
              <a:lnSpc>
                <a:spcPts val="3000"/>
              </a:lnSpc>
            </a:pPr>
            <a:r>
              <a:rPr lang="en-US" sz="3000">
                <a:solidFill>
                  <a:srgbClr val="FFFBF7"/>
                </a:solidFill>
                <a:latin typeface="Muli Light"/>
              </a:rPr>
              <a:t>All computational calculations were performed using the </a:t>
            </a:r>
            <a:r>
              <a:rPr lang="en-US" sz="3000">
                <a:solidFill>
                  <a:srgbClr val="FFFBF7"/>
                </a:solidFill>
                <a:latin typeface="Muli Bold"/>
              </a:rPr>
              <a:t>Gaussian 16</a:t>
            </a:r>
            <a:r>
              <a:rPr lang="en-US" sz="3000">
                <a:solidFill>
                  <a:srgbClr val="FFFBF7"/>
                </a:solidFill>
                <a:latin typeface="Muli Light"/>
              </a:rPr>
              <a:t> suite of programs</a:t>
            </a:r>
          </a:p>
          <a:p>
            <a:pPr algn="l">
              <a:lnSpc>
                <a:spcPts val="3000"/>
              </a:lnSpc>
            </a:pPr>
            <a:endParaRPr lang="en-US" sz="3000">
              <a:solidFill>
                <a:srgbClr val="FFFBF7"/>
              </a:solidFill>
              <a:latin typeface="Muli Light"/>
            </a:endParaRPr>
          </a:p>
          <a:p>
            <a:pPr algn="l">
              <a:lnSpc>
                <a:spcPts val="3000"/>
              </a:lnSpc>
            </a:pPr>
            <a:r>
              <a:rPr lang="en-US" sz="3000">
                <a:solidFill>
                  <a:srgbClr val="FFFBF7"/>
                </a:solidFill>
                <a:latin typeface="Muli Light"/>
              </a:rPr>
              <a:t>First, the geometry of the thiophene monomer was optimized at each level of theory and basis set combination listed below.</a:t>
            </a:r>
          </a:p>
          <a:p>
            <a:pPr algn="l">
              <a:lnSpc>
                <a:spcPts val="3000"/>
              </a:lnSpc>
            </a:pPr>
            <a:endParaRPr lang="en-US" sz="3000">
              <a:solidFill>
                <a:srgbClr val="FFFBF7"/>
              </a:solidFill>
              <a:latin typeface="Muli Light"/>
            </a:endParaRPr>
          </a:p>
        </p:txBody>
      </p:sp>
      <p:sp>
        <p:nvSpPr>
          <p:cNvPr id="15" name="TextBox 15"/>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06</a:t>
            </a:r>
          </a:p>
        </p:txBody>
      </p:sp>
      <p:sp>
        <p:nvSpPr>
          <p:cNvPr id="16" name="TextBox 16"/>
          <p:cNvSpPr txBox="1"/>
          <p:nvPr/>
        </p:nvSpPr>
        <p:spPr>
          <a:xfrm>
            <a:off x="1336712" y="7813675"/>
            <a:ext cx="15463702" cy="2305050"/>
          </a:xfrm>
          <a:prstGeom prst="rect">
            <a:avLst/>
          </a:prstGeom>
        </p:spPr>
        <p:txBody>
          <a:bodyPr lIns="0" tIns="0" rIns="0" bIns="0" rtlCol="0" anchor="t">
            <a:spAutoFit/>
          </a:bodyPr>
          <a:lstStyle/>
          <a:p>
            <a:pPr algn="ctr">
              <a:lnSpc>
                <a:spcPts val="3000"/>
              </a:lnSpc>
            </a:pPr>
            <a:r>
              <a:rPr lang="en-US" sz="3000">
                <a:solidFill>
                  <a:srgbClr val="555555"/>
                </a:solidFill>
                <a:latin typeface="Muli Bold"/>
              </a:rPr>
              <a:t>DFT Functionals:</a:t>
            </a:r>
          </a:p>
          <a:p>
            <a:pPr algn="ctr">
              <a:lnSpc>
                <a:spcPts val="3000"/>
              </a:lnSpc>
            </a:pPr>
            <a:r>
              <a:rPr lang="en-US" sz="3000">
                <a:solidFill>
                  <a:srgbClr val="555555"/>
                </a:solidFill>
                <a:latin typeface="Muli Light"/>
              </a:rPr>
              <a:t> - B3LYP, B3PW91, wB97XD, mPW1PW91, PBEPBE</a:t>
            </a:r>
          </a:p>
          <a:p>
            <a:pPr algn="ctr">
              <a:lnSpc>
                <a:spcPts val="3000"/>
              </a:lnSpc>
            </a:pPr>
            <a:endParaRPr lang="en-US" sz="3000">
              <a:solidFill>
                <a:srgbClr val="555555"/>
              </a:solidFill>
              <a:latin typeface="Muli Light"/>
            </a:endParaRPr>
          </a:p>
          <a:p>
            <a:pPr algn="ctr">
              <a:lnSpc>
                <a:spcPts val="3000"/>
              </a:lnSpc>
            </a:pPr>
            <a:r>
              <a:rPr lang="en-US" sz="3000">
                <a:solidFill>
                  <a:srgbClr val="555555"/>
                </a:solidFill>
                <a:latin typeface="Muli Bold"/>
              </a:rPr>
              <a:t>Ab Initio Method:</a:t>
            </a:r>
          </a:p>
          <a:p>
            <a:pPr algn="ctr">
              <a:lnSpc>
                <a:spcPts val="3000"/>
              </a:lnSpc>
            </a:pPr>
            <a:r>
              <a:rPr lang="en-US" sz="3000">
                <a:solidFill>
                  <a:srgbClr val="555555"/>
                </a:solidFill>
                <a:latin typeface="Muli Light"/>
              </a:rPr>
              <a:t> - MP2 (Second-order Møller–Plesset perturbation theory)</a:t>
            </a:r>
          </a:p>
          <a:p>
            <a:pPr algn="ctr">
              <a:lnSpc>
                <a:spcPts val="3000"/>
              </a:lnSpc>
            </a:pPr>
            <a:endParaRPr lang="en-US" sz="3000">
              <a:solidFill>
                <a:srgbClr val="555555"/>
              </a:solidFill>
              <a:latin typeface="Muli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1118821" y="1906615"/>
            <a:ext cx="16230600"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rPr>
              <a:t>BASIS SET</a:t>
            </a:r>
          </a:p>
        </p:txBody>
      </p:sp>
      <p:sp>
        <p:nvSpPr>
          <p:cNvPr id="3" name="TextBox 3"/>
          <p:cNvSpPr txBox="1"/>
          <p:nvPr/>
        </p:nvSpPr>
        <p:spPr>
          <a:xfrm>
            <a:off x="2360151" y="3506843"/>
            <a:ext cx="13747939" cy="1162050"/>
          </a:xfrm>
          <a:prstGeom prst="rect">
            <a:avLst/>
          </a:prstGeom>
        </p:spPr>
        <p:txBody>
          <a:bodyPr lIns="0" tIns="0" rIns="0" bIns="0" rtlCol="0" anchor="t">
            <a:spAutoFit/>
          </a:bodyPr>
          <a:lstStyle/>
          <a:p>
            <a:pPr algn="ctr">
              <a:lnSpc>
                <a:spcPts val="3000"/>
              </a:lnSpc>
            </a:pPr>
            <a:r>
              <a:rPr lang="en-US" sz="3000">
                <a:solidFill>
                  <a:srgbClr val="000000"/>
                </a:solidFill>
                <a:latin typeface="Muli Light"/>
              </a:rPr>
              <a:t>Different basis sets were utilized for the calculations to assess basis set dependence and accuracy of the results:</a:t>
            </a:r>
          </a:p>
          <a:p>
            <a:pPr algn="l">
              <a:lnSpc>
                <a:spcPts val="3000"/>
              </a:lnSpc>
            </a:pPr>
            <a:endParaRPr lang="en-US" sz="3000">
              <a:solidFill>
                <a:srgbClr val="000000"/>
              </a:solidFill>
              <a:latin typeface="Muli Light"/>
            </a:endParaRPr>
          </a:p>
        </p:txBody>
      </p:sp>
      <p:sp>
        <p:nvSpPr>
          <p:cNvPr id="4" name="TextBox 4"/>
          <p:cNvSpPr txBox="1"/>
          <p:nvPr/>
        </p:nvSpPr>
        <p:spPr>
          <a:xfrm>
            <a:off x="674198" y="5210175"/>
            <a:ext cx="16939604" cy="898525"/>
          </a:xfrm>
          <a:prstGeom prst="rect">
            <a:avLst/>
          </a:prstGeom>
        </p:spPr>
        <p:txBody>
          <a:bodyPr lIns="0" tIns="0" rIns="0" bIns="0" rtlCol="0" anchor="t">
            <a:spAutoFit/>
          </a:bodyPr>
          <a:lstStyle/>
          <a:p>
            <a:pPr algn="ctr">
              <a:lnSpc>
                <a:spcPts val="3500"/>
              </a:lnSpc>
            </a:pPr>
            <a:r>
              <a:rPr lang="en-US" sz="3500">
                <a:solidFill>
                  <a:srgbClr val="000000"/>
                </a:solidFill>
                <a:latin typeface="Muli Bold"/>
              </a:rPr>
              <a:t> - 6-31G, cc-pVTZ, CC-pVDZ, 6-311+G(d,p), 6-311++G(d,p) and CC-pVQZ</a:t>
            </a:r>
          </a:p>
          <a:p>
            <a:pPr algn="ctr">
              <a:lnSpc>
                <a:spcPts val="3500"/>
              </a:lnSpc>
            </a:pPr>
            <a:endParaRPr lang="en-US" sz="3500">
              <a:solidFill>
                <a:srgbClr val="000000"/>
              </a:solidFill>
              <a:latin typeface="Muli Bold"/>
            </a:endParaRPr>
          </a:p>
        </p:txBody>
      </p:sp>
      <p:grpSp>
        <p:nvGrpSpPr>
          <p:cNvPr id="5" name="Group 5"/>
          <p:cNvGrpSpPr/>
          <p:nvPr/>
        </p:nvGrpSpPr>
        <p:grpSpPr>
          <a:xfrm>
            <a:off x="17259300" y="925830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07</a:t>
            </a:r>
          </a:p>
        </p:txBody>
      </p:sp>
      <p:grpSp>
        <p:nvGrpSpPr>
          <p:cNvPr id="12" name="Group 12"/>
          <p:cNvGrpSpPr/>
          <p:nvPr/>
        </p:nvGrpSpPr>
        <p:grpSpPr>
          <a:xfrm>
            <a:off x="2804533" y="6584950"/>
            <a:ext cx="12896326" cy="1216225"/>
            <a:chOff x="0" y="0"/>
            <a:chExt cx="3396563" cy="320323"/>
          </a:xfrm>
        </p:grpSpPr>
        <p:sp>
          <p:nvSpPr>
            <p:cNvPr id="13" name="Freeform 13"/>
            <p:cNvSpPr/>
            <p:nvPr/>
          </p:nvSpPr>
          <p:spPr>
            <a:xfrm>
              <a:off x="0" y="0"/>
              <a:ext cx="3396563" cy="320323"/>
            </a:xfrm>
            <a:custGeom>
              <a:avLst/>
              <a:gdLst/>
              <a:ahLst/>
              <a:cxnLst/>
              <a:rect l="l" t="t" r="r" b="b"/>
              <a:pathLst>
                <a:path w="3396563" h="320323">
                  <a:moveTo>
                    <a:pt x="0" y="0"/>
                  </a:moveTo>
                  <a:lnTo>
                    <a:pt x="3396563" y="0"/>
                  </a:lnTo>
                  <a:lnTo>
                    <a:pt x="3396563" y="320323"/>
                  </a:lnTo>
                  <a:lnTo>
                    <a:pt x="0" y="320323"/>
                  </a:lnTo>
                  <a:close/>
                </a:path>
              </a:pathLst>
            </a:custGeom>
            <a:solidFill>
              <a:srgbClr val="155CBB">
                <a:alpha val="74902"/>
              </a:srgbClr>
            </a:solidFill>
          </p:spPr>
        </p:sp>
        <p:sp>
          <p:nvSpPr>
            <p:cNvPr id="14" name="TextBox 14"/>
            <p:cNvSpPr txBox="1"/>
            <p:nvPr/>
          </p:nvSpPr>
          <p:spPr>
            <a:xfrm>
              <a:off x="0" y="-38100"/>
              <a:ext cx="3396563" cy="35842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360151" y="6856414"/>
            <a:ext cx="13747939" cy="1162050"/>
          </a:xfrm>
          <a:prstGeom prst="rect">
            <a:avLst/>
          </a:prstGeom>
        </p:spPr>
        <p:txBody>
          <a:bodyPr lIns="0" tIns="0" rIns="0" bIns="0" rtlCol="0" anchor="t">
            <a:spAutoFit/>
          </a:bodyPr>
          <a:lstStyle/>
          <a:p>
            <a:pPr algn="ctr">
              <a:lnSpc>
                <a:spcPts val="3000"/>
              </a:lnSpc>
            </a:pPr>
            <a:r>
              <a:rPr lang="en-US" sz="3000">
                <a:solidFill>
                  <a:srgbClr val="FFFBF7"/>
                </a:solidFill>
                <a:latin typeface="Muli Light"/>
              </a:rPr>
              <a:t>The optimized monomer geometry was used as the input structure for subsequent dimer calculations.</a:t>
            </a:r>
          </a:p>
          <a:p>
            <a:pPr algn="l">
              <a:lnSpc>
                <a:spcPts val="3000"/>
              </a:lnSpc>
            </a:pPr>
            <a:endParaRPr lang="en-US" sz="3000">
              <a:solidFill>
                <a:srgbClr val="FFFBF7"/>
              </a:solidFill>
              <a:latin typeface="Muli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0" y="3544849"/>
            <a:ext cx="9832466" cy="5445559"/>
            <a:chOff x="0" y="0"/>
            <a:chExt cx="2589621" cy="1434221"/>
          </a:xfrm>
        </p:grpSpPr>
        <p:sp>
          <p:nvSpPr>
            <p:cNvPr id="3" name="Freeform 3"/>
            <p:cNvSpPr/>
            <p:nvPr/>
          </p:nvSpPr>
          <p:spPr>
            <a:xfrm>
              <a:off x="0" y="0"/>
              <a:ext cx="2589621" cy="1434221"/>
            </a:xfrm>
            <a:custGeom>
              <a:avLst/>
              <a:gdLst/>
              <a:ahLst/>
              <a:cxnLst/>
              <a:rect l="l" t="t" r="r" b="b"/>
              <a:pathLst>
                <a:path w="2589621" h="1434221">
                  <a:moveTo>
                    <a:pt x="0" y="0"/>
                  </a:moveTo>
                  <a:lnTo>
                    <a:pt x="2589621" y="0"/>
                  </a:lnTo>
                  <a:lnTo>
                    <a:pt x="2589621" y="1434221"/>
                  </a:lnTo>
                  <a:lnTo>
                    <a:pt x="0" y="1434221"/>
                  </a:lnTo>
                  <a:close/>
                </a:path>
              </a:pathLst>
            </a:custGeom>
            <a:solidFill>
              <a:srgbClr val="FFFBF7">
                <a:alpha val="74902"/>
              </a:srgbClr>
            </a:solidFill>
          </p:spPr>
        </p:sp>
        <p:sp>
          <p:nvSpPr>
            <p:cNvPr id="4" name="TextBox 4"/>
            <p:cNvSpPr txBox="1"/>
            <p:nvPr/>
          </p:nvSpPr>
          <p:spPr>
            <a:xfrm>
              <a:off x="0" y="-38100"/>
              <a:ext cx="2589621" cy="14723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32466" y="3544849"/>
            <a:ext cx="8455534" cy="5445559"/>
            <a:chOff x="0" y="0"/>
            <a:chExt cx="11274046" cy="7260745"/>
          </a:xfrm>
        </p:grpSpPr>
        <p:pic>
          <p:nvPicPr>
            <p:cNvPr id="6" name="Picture 6"/>
            <p:cNvPicPr>
              <a:picLocks noChangeAspect="1"/>
            </p:cNvPicPr>
            <p:nvPr/>
          </p:nvPicPr>
          <p:blipFill>
            <a:blip r:embed="rId3"/>
            <a:srcRect t="28532" b="28532"/>
            <a:stretch>
              <a:fillRect/>
            </a:stretch>
          </p:blipFill>
          <p:spPr>
            <a:xfrm>
              <a:off x="0" y="0"/>
              <a:ext cx="11274046" cy="7260745"/>
            </a:xfrm>
            <a:prstGeom prst="rect">
              <a:avLst/>
            </a:prstGeom>
          </p:spPr>
        </p:pic>
      </p:grpSp>
      <p:grpSp>
        <p:nvGrpSpPr>
          <p:cNvPr id="7" name="Group 7"/>
          <p:cNvGrpSpPr/>
          <p:nvPr/>
        </p:nvGrpSpPr>
        <p:grpSpPr>
          <a:xfrm>
            <a:off x="17259300" y="925830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12" name="TextBox 12"/>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336712" y="1200150"/>
            <a:ext cx="8496705" cy="1201699"/>
          </a:xfrm>
          <a:prstGeom prst="rect">
            <a:avLst/>
          </a:prstGeom>
        </p:spPr>
        <p:txBody>
          <a:bodyPr lIns="0" tIns="0" rIns="0" bIns="0" rtlCol="0" anchor="t">
            <a:spAutoFit/>
          </a:bodyPr>
          <a:lstStyle/>
          <a:p>
            <a:pPr algn="l">
              <a:lnSpc>
                <a:spcPts val="9060"/>
              </a:lnSpc>
            </a:pPr>
            <a:r>
              <a:rPr lang="en-US" sz="9060" spc="453">
                <a:solidFill>
                  <a:srgbClr val="241616"/>
                </a:solidFill>
                <a:latin typeface="Anton"/>
              </a:rPr>
              <a:t>RESULT</a:t>
            </a:r>
          </a:p>
        </p:txBody>
      </p:sp>
      <p:sp>
        <p:nvSpPr>
          <p:cNvPr id="14" name="TextBox 14"/>
          <p:cNvSpPr txBox="1"/>
          <p:nvPr/>
        </p:nvSpPr>
        <p:spPr>
          <a:xfrm>
            <a:off x="1336712" y="4105688"/>
            <a:ext cx="7807288" cy="4591050"/>
          </a:xfrm>
          <a:prstGeom prst="rect">
            <a:avLst/>
          </a:prstGeom>
        </p:spPr>
        <p:txBody>
          <a:bodyPr lIns="0" tIns="0" rIns="0" bIns="0" rtlCol="0" anchor="t">
            <a:spAutoFit/>
          </a:bodyPr>
          <a:lstStyle/>
          <a:p>
            <a:pPr algn="just">
              <a:lnSpc>
                <a:spcPts val="3000"/>
              </a:lnSpc>
            </a:pPr>
            <a:r>
              <a:rPr lang="en-US" sz="3000" dirty="0">
                <a:solidFill>
                  <a:srgbClr val="000000"/>
                </a:solidFill>
                <a:latin typeface="Muli Light"/>
              </a:rPr>
              <a:t>The Computed optimized </a:t>
            </a:r>
            <a:r>
              <a:rPr lang="en-US" sz="3000" dirty="0">
                <a:solidFill>
                  <a:srgbClr val="000000"/>
                </a:solidFill>
                <a:latin typeface="Muli Bold"/>
              </a:rPr>
              <a:t>geometrical parameter and interaction energies(</a:t>
            </a:r>
            <a:r>
              <a:rPr lang="en-US" sz="3000" dirty="0" err="1">
                <a:solidFill>
                  <a:srgbClr val="000000"/>
                </a:solidFill>
                <a:latin typeface="Muli Bold"/>
              </a:rPr>
              <a:t>Eint</a:t>
            </a:r>
            <a:r>
              <a:rPr lang="en-US" sz="3000" dirty="0">
                <a:solidFill>
                  <a:srgbClr val="000000"/>
                </a:solidFill>
                <a:latin typeface="Muli Bold"/>
              </a:rPr>
              <a:t>)</a:t>
            </a:r>
            <a:r>
              <a:rPr lang="en-US" sz="3000" dirty="0">
                <a:solidFill>
                  <a:srgbClr val="000000"/>
                </a:solidFill>
                <a:latin typeface="Muli Light"/>
              </a:rPr>
              <a:t> for different orientations of the thiophene dimer at various levels of theory and basis sets are presented in Table 1a, Table 1b, Table 1c and  Table 2. </a:t>
            </a:r>
          </a:p>
          <a:p>
            <a:pPr algn="just">
              <a:lnSpc>
                <a:spcPts val="3000"/>
              </a:lnSpc>
            </a:pPr>
            <a:endParaRPr lang="en-US" sz="3000" dirty="0">
              <a:solidFill>
                <a:srgbClr val="000000"/>
              </a:solidFill>
              <a:latin typeface="Muli Light"/>
            </a:endParaRPr>
          </a:p>
          <a:p>
            <a:pPr algn="just">
              <a:lnSpc>
                <a:spcPts val="3000"/>
              </a:lnSpc>
            </a:pPr>
            <a:r>
              <a:rPr lang="en-US" sz="3000" dirty="0">
                <a:solidFill>
                  <a:srgbClr val="000000"/>
                </a:solidFill>
                <a:latin typeface="Muli Light"/>
              </a:rPr>
              <a:t>The</a:t>
            </a:r>
            <a:r>
              <a:rPr lang="en-US" sz="3000" dirty="0">
                <a:solidFill>
                  <a:srgbClr val="000000"/>
                </a:solidFill>
                <a:latin typeface="Muli Bold"/>
              </a:rPr>
              <a:t> interaction energies</a:t>
            </a:r>
            <a:r>
              <a:rPr lang="en-US" sz="3000" dirty="0">
                <a:solidFill>
                  <a:srgbClr val="000000"/>
                </a:solidFill>
                <a:latin typeface="Muli Light"/>
              </a:rPr>
              <a:t> in table 2 are listed in ascending order within each orientation to analyze the stability and presence of specific dimer configurations. </a:t>
            </a:r>
          </a:p>
          <a:p>
            <a:pPr algn="l">
              <a:lnSpc>
                <a:spcPts val="3000"/>
              </a:lnSpc>
            </a:pPr>
            <a:endParaRPr lang="en-US" sz="3000" dirty="0">
              <a:solidFill>
                <a:srgbClr val="000000"/>
              </a:solidFill>
              <a:latin typeface="Muli Light"/>
            </a:endParaRPr>
          </a:p>
        </p:txBody>
      </p:sp>
      <p:sp>
        <p:nvSpPr>
          <p:cNvPr id="15" name="TextBox 15"/>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09</a:t>
            </a:r>
          </a:p>
        </p:txBody>
      </p:sp>
      <p:sp>
        <p:nvSpPr>
          <p:cNvPr id="16" name="TextBox 16"/>
          <p:cNvSpPr txBox="1"/>
          <p:nvPr/>
        </p:nvSpPr>
        <p:spPr>
          <a:xfrm>
            <a:off x="1336712" y="2718079"/>
            <a:ext cx="15463702" cy="826770"/>
          </a:xfrm>
          <a:prstGeom prst="rect">
            <a:avLst/>
          </a:prstGeom>
        </p:spPr>
        <p:txBody>
          <a:bodyPr lIns="0" tIns="0" rIns="0" bIns="0" rtlCol="0" anchor="t">
            <a:spAutoFit/>
          </a:bodyPr>
          <a:lstStyle/>
          <a:p>
            <a:pPr algn="l">
              <a:lnSpc>
                <a:spcPts val="3299"/>
              </a:lnSpc>
            </a:pPr>
            <a:r>
              <a:rPr lang="en-US" sz="3299">
                <a:solidFill>
                  <a:srgbClr val="555555"/>
                </a:solidFill>
                <a:latin typeface="Muli Bold"/>
              </a:rPr>
              <a:t>Energy order within the Same orientation </a:t>
            </a:r>
          </a:p>
          <a:p>
            <a:pPr algn="l">
              <a:lnSpc>
                <a:spcPts val="3299"/>
              </a:lnSpc>
            </a:pPr>
            <a:endParaRPr lang="en-US" sz="3299">
              <a:solidFill>
                <a:srgbClr val="555555"/>
              </a:solidFill>
              <a:latin typeface="Muli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aphicFrame>
        <p:nvGraphicFramePr>
          <p:cNvPr id="8" name="Table 8"/>
          <p:cNvGraphicFramePr>
            <a:graphicFrameLocks noGrp="1"/>
          </p:cNvGraphicFramePr>
          <p:nvPr>
            <p:extLst>
              <p:ext uri="{D42A27DB-BD31-4B8C-83A1-F6EECF244321}">
                <p14:modId xmlns:p14="http://schemas.microsoft.com/office/powerpoint/2010/main" val="2536648161"/>
              </p:ext>
            </p:extLst>
          </p:nvPr>
        </p:nvGraphicFramePr>
        <p:xfrm>
          <a:off x="3225520" y="2322836"/>
          <a:ext cx="11928717" cy="7241031"/>
        </p:xfrm>
        <a:graphic>
          <a:graphicData uri="http://schemas.openxmlformats.org/drawingml/2006/table">
            <a:tbl>
              <a:tblPr/>
              <a:tblGrid>
                <a:gridCol w="1975570">
                  <a:extLst>
                    <a:ext uri="{9D8B030D-6E8A-4147-A177-3AD203B41FA5}">
                      <a16:colId xmlns:a16="http://schemas.microsoft.com/office/drawing/2014/main" val="20000"/>
                    </a:ext>
                  </a:extLst>
                </a:gridCol>
                <a:gridCol w="2303709">
                  <a:extLst>
                    <a:ext uri="{9D8B030D-6E8A-4147-A177-3AD203B41FA5}">
                      <a16:colId xmlns:a16="http://schemas.microsoft.com/office/drawing/2014/main" val="20001"/>
                    </a:ext>
                  </a:extLst>
                </a:gridCol>
                <a:gridCol w="2816425">
                  <a:extLst>
                    <a:ext uri="{9D8B030D-6E8A-4147-A177-3AD203B41FA5}">
                      <a16:colId xmlns:a16="http://schemas.microsoft.com/office/drawing/2014/main" val="20002"/>
                    </a:ext>
                  </a:extLst>
                </a:gridCol>
                <a:gridCol w="2467778">
                  <a:extLst>
                    <a:ext uri="{9D8B030D-6E8A-4147-A177-3AD203B41FA5}">
                      <a16:colId xmlns:a16="http://schemas.microsoft.com/office/drawing/2014/main" val="20003"/>
                    </a:ext>
                  </a:extLst>
                </a:gridCol>
                <a:gridCol w="2365235">
                  <a:extLst>
                    <a:ext uri="{9D8B030D-6E8A-4147-A177-3AD203B41FA5}">
                      <a16:colId xmlns:a16="http://schemas.microsoft.com/office/drawing/2014/main" val="20004"/>
                    </a:ext>
                  </a:extLst>
                </a:gridCol>
              </a:tblGrid>
              <a:tr h="2025877">
                <a:tc>
                  <a:txBody>
                    <a:bodyPr/>
                    <a:lstStyle/>
                    <a:p>
                      <a:pPr algn="ctr">
                        <a:lnSpc>
                          <a:spcPts val="2380"/>
                        </a:lnSpc>
                        <a:defRPr/>
                      </a:pPr>
                      <a:r>
                        <a:rPr lang="en-US" sz="1700">
                          <a:solidFill>
                            <a:srgbClr val="000000"/>
                          </a:solidFill>
                          <a:latin typeface="Muli Bold"/>
                        </a:rPr>
                        <a:t>Bond Length(A)</a:t>
                      </a:r>
                      <a:endParaRPr lang="en-US" sz="1100"/>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M1</a:t>
                      </a:r>
                      <a:endParaRPr lang="en-US" sz="1100"/>
                    </a:p>
                    <a:p>
                      <a:pPr algn="ctr">
                        <a:lnSpc>
                          <a:spcPts val="2380"/>
                        </a:lnSpc>
                      </a:pPr>
                      <a:r>
                        <a:rPr lang="en-US" sz="1700">
                          <a:solidFill>
                            <a:srgbClr val="000000"/>
                          </a:solidFill>
                          <a:latin typeface="Muli Bold"/>
                        </a:rPr>
                        <a:t>  MP2/6-311++G(d,p)</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M2</a:t>
                      </a:r>
                      <a:endParaRPr lang="en-US" sz="1100"/>
                    </a:p>
                    <a:p>
                      <a:pPr algn="ctr">
                        <a:lnSpc>
                          <a:spcPts val="2380"/>
                        </a:lnSpc>
                      </a:pPr>
                      <a:r>
                        <a:rPr lang="en-US" sz="1700">
                          <a:solidFill>
                            <a:srgbClr val="000000"/>
                          </a:solidFill>
                          <a:latin typeface="Muli Bold"/>
                        </a:rPr>
                        <a:t>  MP2/CC-PVDZ</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M3</a:t>
                      </a:r>
                      <a:endParaRPr lang="en-US" sz="1100"/>
                    </a:p>
                    <a:p>
                      <a:pPr algn="ctr">
                        <a:lnSpc>
                          <a:spcPts val="2380"/>
                        </a:lnSpc>
                      </a:pPr>
                      <a:r>
                        <a:rPr lang="en-US" sz="1700">
                          <a:solidFill>
                            <a:srgbClr val="000000"/>
                          </a:solidFill>
                          <a:latin typeface="Muli Bold"/>
                        </a:rPr>
                        <a:t>  DFT/wB97XD at </a:t>
                      </a:r>
                    </a:p>
                    <a:p>
                      <a:pPr algn="ctr">
                        <a:lnSpc>
                          <a:spcPts val="2380"/>
                        </a:lnSpc>
                      </a:pPr>
                      <a:r>
                        <a:rPr lang="en-US" sz="1700">
                          <a:solidFill>
                            <a:srgbClr val="000000"/>
                          </a:solidFill>
                          <a:latin typeface="Muli Bold"/>
                        </a:rPr>
                        <a:t>  6-311++G(d,p)</a:t>
                      </a:r>
                    </a:p>
                    <a:p>
                      <a:pPr algn="ctr">
                        <a:lnSpc>
                          <a:spcPts val="2380"/>
                        </a:lnSpc>
                      </a:pPr>
                      <a:r>
                        <a:rPr lang="en-US" sz="1700">
                          <a:solidFill>
                            <a:srgbClr val="000000"/>
                          </a:solidFill>
                          <a:latin typeface="Muli Bold"/>
                        </a:rPr>
                        <a:t>   </a:t>
                      </a:r>
                    </a:p>
                    <a:p>
                      <a:pPr algn="ctr">
                        <a:lnSpc>
                          <a:spcPts val="2380"/>
                        </a:lnSpc>
                      </a:pPr>
                      <a:r>
                        <a:rPr lang="en-US" sz="1700">
                          <a:solidFill>
                            <a:srgbClr val="000000"/>
                          </a:solidFill>
                          <a:latin typeface="Muli Bold"/>
                        </a:rPr>
                        <a:t>   </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M4</a:t>
                      </a:r>
                      <a:endParaRPr lang="en-US" sz="1100"/>
                    </a:p>
                    <a:p>
                      <a:pPr algn="ctr">
                        <a:lnSpc>
                          <a:spcPts val="2380"/>
                        </a:lnSpc>
                      </a:pPr>
                      <a:r>
                        <a:rPr lang="en-US" sz="1700">
                          <a:solidFill>
                            <a:srgbClr val="000000"/>
                          </a:solidFill>
                          <a:latin typeface="Muli Bold"/>
                        </a:rPr>
                        <a:t>  DFT/b3LYP at </a:t>
                      </a:r>
                    </a:p>
                    <a:p>
                      <a:pPr algn="ctr">
                        <a:lnSpc>
                          <a:spcPts val="2380"/>
                        </a:lnSpc>
                      </a:pPr>
                      <a:r>
                        <a:rPr lang="en-US" sz="1700">
                          <a:solidFill>
                            <a:srgbClr val="000000"/>
                          </a:solidFill>
                          <a:latin typeface="Muli Bold"/>
                        </a:rPr>
                        <a:t>  6-311++G(d,p)</a:t>
                      </a:r>
                    </a:p>
                    <a:p>
                      <a:pPr algn="ctr">
                        <a:lnSpc>
                          <a:spcPts val="2380"/>
                        </a:lnSpc>
                      </a:pPr>
                      <a:r>
                        <a:rPr lang="en-US" sz="1700">
                          <a:solidFill>
                            <a:srgbClr val="000000"/>
                          </a:solidFill>
                          <a:latin typeface="Muli Bold"/>
                        </a:rPr>
                        <a:t>   </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86977">
                <a:tc>
                  <a:txBody>
                    <a:bodyPr/>
                    <a:lstStyle/>
                    <a:p>
                      <a:pPr algn="ctr">
                        <a:lnSpc>
                          <a:spcPts val="2380"/>
                        </a:lnSpc>
                        <a:defRPr/>
                      </a:pPr>
                      <a:r>
                        <a:rPr lang="en-US" sz="1700">
                          <a:solidFill>
                            <a:srgbClr val="000000"/>
                          </a:solidFill>
                          <a:latin typeface="Muli Bold"/>
                        </a:rPr>
                        <a:t>C1-S</a:t>
                      </a:r>
                      <a:endParaRPr lang="en-US" sz="1100"/>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1.713</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1.726</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1.722</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1.733</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8781">
                <a:tc>
                  <a:txBody>
                    <a:bodyPr/>
                    <a:lstStyle/>
                    <a:p>
                      <a:pPr algn="ctr">
                        <a:lnSpc>
                          <a:spcPts val="2380"/>
                        </a:lnSpc>
                        <a:defRPr/>
                      </a:pPr>
                      <a:endParaRPr lang="en-US" sz="1100" dirty="0"/>
                    </a:p>
                    <a:p>
                      <a:pPr algn="ctr">
                        <a:lnSpc>
                          <a:spcPts val="2380"/>
                        </a:lnSpc>
                      </a:pPr>
                      <a:r>
                        <a:rPr lang="en-US" sz="1700" dirty="0">
                          <a:solidFill>
                            <a:srgbClr val="000000"/>
                          </a:solidFill>
                          <a:latin typeface="Muli Bold"/>
                        </a:rPr>
                        <a:t>  C1-C2</a:t>
                      </a:r>
                    </a:p>
                    <a:p>
                      <a:pPr algn="ctr">
                        <a:lnSpc>
                          <a:spcPts val="2380"/>
                        </a:lnSpc>
                      </a:pPr>
                      <a:r>
                        <a:rPr lang="en-US" sz="1700" dirty="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1.382</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1.388</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1.362</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1.366</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86977">
                <a:tc>
                  <a:txBody>
                    <a:bodyPr/>
                    <a:lstStyle/>
                    <a:p>
                      <a:pPr algn="ctr">
                        <a:lnSpc>
                          <a:spcPts val="2380"/>
                        </a:lnSpc>
                        <a:defRPr/>
                      </a:pPr>
                      <a:endParaRPr lang="en-US" sz="1100"/>
                    </a:p>
                    <a:p>
                      <a:pPr algn="ctr">
                        <a:lnSpc>
                          <a:spcPts val="2380"/>
                        </a:lnSpc>
                      </a:pPr>
                      <a:r>
                        <a:rPr lang="en-US" sz="1700">
                          <a:solidFill>
                            <a:srgbClr val="000000"/>
                          </a:solidFill>
                          <a:latin typeface="Muli Bold"/>
                        </a:rPr>
                        <a:t>  C2=C3</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1.421</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1.427</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1.425</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1.427</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86977">
                <a:tc>
                  <a:txBody>
                    <a:bodyPr/>
                    <a:lstStyle/>
                    <a:p>
                      <a:pPr algn="ctr">
                        <a:lnSpc>
                          <a:spcPts val="2380"/>
                        </a:lnSpc>
                        <a:defRPr/>
                      </a:pPr>
                      <a:endParaRPr lang="en-US" sz="1100"/>
                    </a:p>
                    <a:p>
                      <a:pPr algn="ctr">
                        <a:lnSpc>
                          <a:spcPts val="2380"/>
                        </a:lnSpc>
                      </a:pPr>
                      <a:r>
                        <a:rPr lang="en-US" sz="1700">
                          <a:solidFill>
                            <a:srgbClr val="000000"/>
                          </a:solidFill>
                          <a:latin typeface="Muli Bold"/>
                        </a:rPr>
                        <a:t>  C1-H6</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1.082</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1.091</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1.080</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endParaRPr lang="en-US" sz="1100"/>
                    </a:p>
                    <a:p>
                      <a:pPr algn="ctr">
                        <a:lnSpc>
                          <a:spcPts val="2380"/>
                        </a:lnSpc>
                      </a:pPr>
                      <a:r>
                        <a:rPr lang="en-US" sz="1700">
                          <a:solidFill>
                            <a:srgbClr val="000000"/>
                          </a:solidFill>
                          <a:latin typeface="Muli Bold"/>
                        </a:rPr>
                        <a:t>  1.079</a:t>
                      </a:r>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5442">
                <a:tc>
                  <a:txBody>
                    <a:bodyPr/>
                    <a:lstStyle/>
                    <a:p>
                      <a:pPr algn="ctr">
                        <a:lnSpc>
                          <a:spcPts val="2380"/>
                        </a:lnSpc>
                        <a:defRPr/>
                      </a:pPr>
                      <a:r>
                        <a:rPr lang="en-US" sz="1700">
                          <a:solidFill>
                            <a:srgbClr val="000000"/>
                          </a:solidFill>
                          <a:latin typeface="Muli Bold"/>
                        </a:rPr>
                        <a:t> C2-H7</a:t>
                      </a:r>
                      <a:endParaRPr lang="en-US" sz="1100"/>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1.082</a:t>
                      </a:r>
                      <a:endParaRPr lang="en-US" sz="1100"/>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1.093</a:t>
                      </a:r>
                      <a:endParaRPr lang="en-US" sz="1100"/>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a:solidFill>
                            <a:srgbClr val="000000"/>
                          </a:solidFill>
                          <a:latin typeface="Muli Bold"/>
                        </a:rPr>
                        <a:t>1.082</a:t>
                      </a:r>
                      <a:endParaRPr lang="en-US" sz="1100"/>
                    </a:p>
                    <a:p>
                      <a:pPr algn="ctr">
                        <a:lnSpc>
                          <a:spcPts val="2380"/>
                        </a:lnSpc>
                      </a:pPr>
                      <a:r>
                        <a:rPr lang="en-US" sz="170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80"/>
                        </a:lnSpc>
                        <a:defRPr/>
                      </a:pPr>
                      <a:r>
                        <a:rPr lang="en-US" sz="1700" dirty="0">
                          <a:solidFill>
                            <a:srgbClr val="000000"/>
                          </a:solidFill>
                          <a:latin typeface="Muli Bold"/>
                        </a:rPr>
                        <a:t>1.082</a:t>
                      </a:r>
                      <a:endParaRPr lang="en-US" sz="1100" dirty="0"/>
                    </a:p>
                    <a:p>
                      <a:pPr algn="ctr">
                        <a:lnSpc>
                          <a:spcPts val="2380"/>
                        </a:lnSpc>
                      </a:pPr>
                      <a:r>
                        <a:rPr lang="en-US" sz="1700" dirty="0">
                          <a:solidFill>
                            <a:srgbClr val="000000"/>
                          </a:solidFill>
                          <a:latin typeface="Muli Bold"/>
                        </a:rPr>
                        <a:t>  </a:t>
                      </a:r>
                    </a:p>
                  </a:txBody>
                  <a:tcPr marL="38100" marR="38100" marT="38100" marB="381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TextBox 9"/>
          <p:cNvSpPr txBox="1"/>
          <p:nvPr/>
        </p:nvSpPr>
        <p:spPr>
          <a:xfrm>
            <a:off x="3341704" y="114795"/>
            <a:ext cx="11696350"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rPr>
              <a:t>TABLES</a:t>
            </a:r>
          </a:p>
        </p:txBody>
      </p:sp>
      <p:sp>
        <p:nvSpPr>
          <p:cNvPr id="10" name="TextBox 10"/>
          <p:cNvSpPr txBox="1"/>
          <p:nvPr/>
        </p:nvSpPr>
        <p:spPr>
          <a:xfrm>
            <a:off x="1028700" y="1373644"/>
            <a:ext cx="16230600" cy="740410"/>
          </a:xfrm>
          <a:prstGeom prst="rect">
            <a:avLst/>
          </a:prstGeom>
        </p:spPr>
        <p:txBody>
          <a:bodyPr lIns="0" tIns="0" rIns="0" bIns="0" rtlCol="0" anchor="t">
            <a:spAutoFit/>
          </a:bodyPr>
          <a:lstStyle/>
          <a:p>
            <a:pPr algn="ctr">
              <a:lnSpc>
                <a:spcPts val="2900"/>
              </a:lnSpc>
            </a:pPr>
            <a:r>
              <a:rPr lang="en-US" sz="2900">
                <a:solidFill>
                  <a:srgbClr val="000000"/>
                </a:solidFill>
                <a:latin typeface="Muli Bold"/>
              </a:rPr>
              <a:t>Table 1a, Table 1b and Table 1c : Calculated optimized geometrical parameters of monomer of thiophene at various level of theory.</a:t>
            </a:r>
          </a:p>
        </p:txBody>
      </p:sp>
      <p:sp>
        <p:nvSpPr>
          <p:cNvPr id="11" name="TextBox 1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a:solidFill>
                  <a:srgbClr val="FFFBF7"/>
                </a:solidFill>
                <a:latin typeface="Muli Bold"/>
              </a:rPr>
              <a:t>9</a:t>
            </a:r>
          </a:p>
        </p:txBody>
      </p:sp>
      <p:sp>
        <p:nvSpPr>
          <p:cNvPr id="12" name="TextBox 12"/>
          <p:cNvSpPr txBox="1"/>
          <p:nvPr/>
        </p:nvSpPr>
        <p:spPr>
          <a:xfrm>
            <a:off x="1118821" y="9705974"/>
            <a:ext cx="16230600" cy="330201"/>
          </a:xfrm>
          <a:prstGeom prst="rect">
            <a:avLst/>
          </a:prstGeom>
        </p:spPr>
        <p:txBody>
          <a:bodyPr lIns="0" tIns="0" rIns="0" bIns="0" rtlCol="0" anchor="t">
            <a:spAutoFit/>
          </a:bodyPr>
          <a:lstStyle/>
          <a:p>
            <a:pPr algn="ctr">
              <a:lnSpc>
                <a:spcPts val="2500"/>
              </a:lnSpc>
            </a:pPr>
            <a:r>
              <a:rPr lang="en-US" sz="2500">
                <a:solidFill>
                  <a:srgbClr val="000000"/>
                </a:solidFill>
                <a:latin typeface="Muli Bold"/>
              </a:rPr>
              <a:t>Table 1a. Geometric parameters(bond length) of monomer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1010</Words>
  <Application>Microsoft Office PowerPoint</Application>
  <PresentationFormat>Custom</PresentationFormat>
  <Paragraphs>315</Paragraphs>
  <Slides>16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Muli Bold</vt:lpstr>
      <vt:lpstr>Muli Light</vt:lpstr>
      <vt:lpstr>Muli</vt:lpstr>
      <vt:lpstr>Calibri</vt:lpstr>
      <vt:lpstr>Arial</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Seveli Kaur | Thesis</dc:title>
  <dc:creator>Dell</dc:creator>
  <cp:lastModifiedBy>Seveli Kaur</cp:lastModifiedBy>
  <cp:revision>6</cp:revision>
  <dcterms:created xsi:type="dcterms:W3CDTF">2006-08-16T00:00:00Z</dcterms:created>
  <dcterms:modified xsi:type="dcterms:W3CDTF">2024-05-09T04:03:31Z</dcterms:modified>
  <dc:identifier>DAGEqB9di1U</dc:identifier>
</cp:coreProperties>
</file>